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aj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aj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60" d="100"/>
          <a:sy n="60" d="100"/>
        </p:scale>
        <p:origin x="80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F548-5C4D-A290-27858A9CE220}"/>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8435-4A47-B87A-8A8477E585D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0F3-7248-B39B-4BB688310C8D}"/>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8417799999999997E-2"/>
          <c:w val="0.86537500000000001"/>
          <c:h val="0.57979700000000001"/>
        </c:manualLayout>
      </c:layout>
      <c:lineChart>
        <c:grouping val="standard"/>
        <c:varyColors val="0"/>
        <c:ser>
          <c:idx val="0"/>
          <c:order val="0"/>
          <c:tx>
            <c:strRef>
              <c:f>Sheet1!$A$2</c:f>
              <c:strCache>
                <c:ptCount val="1"/>
                <c:pt idx="0">
                  <c:v>Region 1</c:v>
                </c:pt>
              </c:strCache>
            </c:strRef>
          </c:tx>
          <c:spPr>
            <a:ln w="76200" cap="flat">
              <a:solidFill>
                <a:schemeClr val="accent1"/>
              </a:solidFill>
              <a:prstDash val="solid"/>
              <a:miter lim="400000"/>
            </a:ln>
            <a:effectLst/>
          </c:spPr>
          <c:marker>
            <c:symbol val="circle"/>
            <c:size val="6"/>
            <c:spPr>
              <a:solidFill>
                <a:srgbClr val="FFFFFF"/>
              </a:solidFill>
              <a:ln w="76200" cap="flat">
                <a:solidFill>
                  <a:schemeClr val="accent1"/>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F27-9745-88F0-E9F36BE91BB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xfrm>
            <a:off x="1143000" y="685800"/>
            <a:ext cx="4572000" cy="3429000"/>
          </a:xfrm>
          <a:prstGeom prst="rect">
            <a:avLst/>
          </a:prstGeom>
        </p:spPr>
        <p:txBody>
          <a:bodyPr/>
          <a:lstStyle/>
          <a:p>
            <a:endParaRPr/>
          </a:p>
        </p:txBody>
      </p:sp>
      <p:sp>
        <p:nvSpPr>
          <p:cNvPr id="151" name="Shape 15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p>
            <a:r>
              <a:t>Continuous development aims to help us achieve better code quality (fewer bugs, or at least reduce their impact) and development velocity (get features out to customers faster) by creating frequent, fast feedback loops at each stage of the development process. Continuous development encourages us to perform frequent integrations, merging changes into our entire codebase, and running integration-scale tests frequently. Key to continuous development is frequent integration and deployment of our product</a:t>
            </a:r>
          </a:p>
          <a:p>
            <a:endParaRPr/>
          </a:p>
          <a:p>
            <a:r>
              <a:t>Continuous development represents a process like agile, but distinguished by frequent feedback, which aims to help us to “shift left”.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p>
            <a:r>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r>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r>
              <a:t>How do we compose system under test - do we use mocks for external services, or do we use production, or do we make a special environment for each integration test?</a:t>
            </a:r>
          </a:p>
          <a:p>
            <a:endParaRPr/>
          </a:p>
          <a:p>
            <a:r>
              <a:t>We’ll look at a few examples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a:spLocks noGrp="1" noRot="1" noChangeAspect="1"/>
          </p:cNvSpPr>
          <p:nvPr>
            <p:ph type="sldImg"/>
          </p:nvPr>
        </p:nvSpPr>
        <p:spPr>
          <a:prstGeom prst="rect">
            <a:avLst/>
          </a:prstGeom>
        </p:spPr>
        <p:txBody>
          <a:bodyPr/>
          <a:lstStyle/>
          <a:p>
            <a:endParaRPr/>
          </a:p>
        </p:txBody>
      </p:sp>
      <p:sp>
        <p:nvSpPr>
          <p:cNvPr id="431" name="Shape 431"/>
          <p:cNvSpPr>
            <a:spLocks noGrp="1"/>
          </p:cNvSpPr>
          <p:nvPr>
            <p:ph type="body" sz="quarter" idx="1"/>
          </p:nvPr>
        </p:nvSpPr>
        <p:spPr>
          <a:prstGeom prst="rect">
            <a:avLst/>
          </a:prstGeom>
        </p:spPr>
        <p:txBody>
          <a:bodyPr/>
          <a:lstStyle/>
          <a:p>
            <a:r>
              <a:t>These screenshots show the graphical summary of two CI pipelines set up for this fuzzer. </a:t>
            </a:r>
          </a:p>
          <a:p>
            <a:endParaRPr/>
          </a:p>
          <a:p>
            <a:r>
              <a:t>The top one shows a workflow that can run on every commit, providing useful feedback on performance and correctness in about 15 minutes: running a 10 minute performance test on 5 benchmarks, repeating each one 5 times (25 concurrent jobs needed)</a:t>
            </a:r>
          </a:p>
          <a:p>
            <a:endParaRPr/>
          </a:p>
          <a:p>
            <a:r>
              <a:t>The bottom one shows a workflow that runs only upon request, which performs a much more thorough evaluation: 20 repetitions of 5 benchmarks, with each running for 24 hours.</a:t>
            </a:r>
          </a:p>
          <a:p>
            <a:endParaRPr/>
          </a:p>
          <a:p>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noRot="1" noChangeAspect="1"/>
          </p:cNvSpPr>
          <p:nvPr>
            <p:ph type="sldImg"/>
          </p:nvPr>
        </p:nvSpPr>
        <p:spPr>
          <a:prstGeom prst="rect">
            <a:avLst/>
          </a:prstGeom>
        </p:spPr>
        <p:txBody>
          <a:bodyPr/>
          <a:lstStyle/>
          <a:p>
            <a:endParaRPr/>
          </a:p>
        </p:txBody>
      </p:sp>
      <p:sp>
        <p:nvSpPr>
          <p:cNvPr id="439" name="Shape 439"/>
          <p:cNvSpPr>
            <a:spLocks noGrp="1"/>
          </p:cNvSpPr>
          <p:nvPr>
            <p:ph type="body" sz="quarter" idx="1"/>
          </p:nvPr>
        </p:nvSpPr>
        <p:spPr>
          <a:prstGeom prst="rect">
            <a:avLst/>
          </a:prstGeom>
        </p:spPr>
        <p:txBody>
          <a:bodyPr/>
          <a:lstStyle/>
          <a:p>
            <a:r>
              <a:t>Automating this kind of performance testing lets us get feedback much faster than if we had to do it manually. It also allows us to have a centralized repository of those results, so that we can track performance over time.</a:t>
            </a:r>
          </a:p>
          <a:p>
            <a:r>
              <a:t>Here is an example of one of the graphs that get output from the report.</a:t>
            </a:r>
          </a:p>
          <a:p>
            <a:endParaRPr/>
          </a:p>
          <a:p>
            <a:r>
              <a:t>“branch probes over time” is one of the key performance indicators that fuzzers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a:spLocks noGrp="1" noRot="1" noChangeAspect="1"/>
          </p:cNvSpPr>
          <p:nvPr>
            <p:ph type="sldImg"/>
          </p:nvPr>
        </p:nvSpPr>
        <p:spPr>
          <a:xfrm>
            <a:off x="381000" y="685800"/>
            <a:ext cx="6096000" cy="3429000"/>
          </a:xfrm>
          <a:prstGeom prst="rect">
            <a:avLst/>
          </a:prstGeom>
        </p:spPr>
        <p:txBody>
          <a:bodyPr/>
          <a:lstStyle/>
          <a:p>
            <a:endParaRPr/>
          </a:p>
        </p:txBody>
      </p:sp>
      <p:sp>
        <p:nvSpPr>
          <p:cNvPr id="453" name="Shape 453"/>
          <p:cNvSpPr>
            <a:spLocks noGrp="1"/>
          </p:cNvSpPr>
          <p:nvPr>
            <p:ph type="body" sz="quarter" idx="1"/>
          </p:nvPr>
        </p:nvSpPr>
        <p:spPr>
          <a:prstGeom prst="rect">
            <a:avLst/>
          </a:prstGeom>
        </p:spPr>
        <p:txBody>
          <a:bodyPr/>
          <a:lstStyle/>
          <a:p>
            <a:r>
              <a:t>The next process that we will discuss is code review, which is a process that takes place when introducing new code into a shared repository.</a:t>
            </a:r>
          </a:p>
          <a:p>
            <a:r>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a:spLocks noGrp="1" noRot="1" noChangeAspect="1"/>
          </p:cNvSpPr>
          <p:nvPr>
            <p:ph type="sldImg"/>
          </p:nvPr>
        </p:nvSpPr>
        <p:spPr>
          <a:prstGeom prst="rect">
            <a:avLst/>
          </a:prstGeom>
        </p:spPr>
        <p:txBody>
          <a:bodyPr/>
          <a:lstStyle/>
          <a:p>
            <a:endParaRPr/>
          </a:p>
        </p:txBody>
      </p:sp>
      <p:sp>
        <p:nvSpPr>
          <p:cNvPr id="471" name="Shape 471"/>
          <p:cNvSpPr>
            <a:spLocks noGrp="1"/>
          </p:cNvSpPr>
          <p:nvPr>
            <p:ph type="body" sz="quarter" idx="1"/>
          </p:nvPr>
        </p:nvSpPr>
        <p:spPr>
          <a:prstGeom prst="rect">
            <a:avLst/>
          </a:prstGeom>
        </p:spPr>
        <p:txBody>
          <a:bodyPr/>
          <a:lstStyle/>
          <a:p>
            <a:r>
              <a:t>Study compared code reviews that had been previously reviewed by the author (“with preparation”) from those where authors claim to have not done any self-review (“without preparation”)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noRot="1" noChangeAspect="1"/>
          </p:cNvSpPr>
          <p:nvPr>
            <p:ph type="sldImg"/>
          </p:nvPr>
        </p:nvSpPr>
        <p:spPr>
          <a:prstGeom prst="rect">
            <a:avLst/>
          </a:prstGeom>
        </p:spPr>
        <p:txBody>
          <a:bodyPr/>
          <a:lstStyle/>
          <a:p>
            <a:endParaRPr/>
          </a:p>
        </p:txBody>
      </p:sp>
      <p:sp>
        <p:nvSpPr>
          <p:cNvPr id="478" name="Shape 478"/>
          <p:cNvSpPr>
            <a:spLocks noGrp="1"/>
          </p:cNvSpPr>
          <p:nvPr>
            <p:ph type="body" sz="quarter" idx="1"/>
          </p:nvPr>
        </p:nvSpPr>
        <p:spPr>
          <a:prstGeom prst="rect">
            <a:avLst/>
          </a:prstGeom>
        </p:spPr>
        <p:txBody>
          <a:bodyPr/>
          <a:lstStyle/>
          <a:p>
            <a:r>
              <a:t>Check code quality attributes that are hard to automatically check: security, compliance, scalability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p>
            <a:r>
              <a:t>A formal code inspection is a heavyweight process, usually called for by strict standards and there’s a detailed paper trail to be produced. Might still be performed in high-assurance domains like avionics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a:spLocks noGrp="1" noRot="1" noChangeAspect="1"/>
          </p:cNvSpPr>
          <p:nvPr>
            <p:ph type="sldImg"/>
          </p:nvPr>
        </p:nvSpPr>
        <p:spPr>
          <a:prstGeom prst="rect">
            <a:avLst/>
          </a:prstGeom>
        </p:spPr>
        <p:txBody>
          <a:bodyPr/>
          <a:lstStyle/>
          <a:p>
            <a:endParaRPr/>
          </a:p>
        </p:txBody>
      </p:sp>
      <p:sp>
        <p:nvSpPr>
          <p:cNvPr id="492" name="Shape 492"/>
          <p:cNvSpPr>
            <a:spLocks noGrp="1"/>
          </p:cNvSpPr>
          <p:nvPr>
            <p:ph type="body" sz="quarter" idx="1"/>
          </p:nvPr>
        </p:nvSpPr>
        <p:spPr>
          <a:prstGeom prst="rect">
            <a:avLst/>
          </a:prstGeom>
        </p:spPr>
        <p:txBody>
          <a:bodyPr/>
          <a:lstStyle/>
          <a:p>
            <a:r>
              <a:t>(Figure on right shows the different roles of team members in black, with the benefits/goals of each reviewer in colors)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a:spLocks noGrp="1" noRot="1" noChangeAspect="1"/>
          </p:cNvSpPr>
          <p:nvPr>
            <p:ph type="sldImg"/>
          </p:nvPr>
        </p:nvSpPr>
        <p:spPr>
          <a:xfrm>
            <a:off x="381000" y="685800"/>
            <a:ext cx="6096000" cy="3429000"/>
          </a:xfrm>
          <a:prstGeom prst="rect">
            <a:avLst/>
          </a:prstGeom>
        </p:spPr>
        <p:txBody>
          <a:bodyPr/>
          <a:lstStyle/>
          <a:p>
            <a:endParaRPr/>
          </a:p>
        </p:txBody>
      </p:sp>
      <p:sp>
        <p:nvSpPr>
          <p:cNvPr id="520" name="Shape 520"/>
          <p:cNvSpPr>
            <a:spLocks noGrp="1"/>
          </p:cNvSpPr>
          <p:nvPr>
            <p:ph type="body" sz="quarter" idx="1"/>
          </p:nvPr>
        </p:nvSpPr>
        <p:spPr>
          <a:prstGeom prst="rect">
            <a:avLst/>
          </a:prstGeom>
        </p:spPr>
        <p:txBody>
          <a:bodyPr/>
          <a:lstStyle/>
          <a:p>
            <a:r>
              <a:t>CI and code review can help us flatten this curve of defect cost over time. However, what do we do about defects that get into production code. For example, how do we decrease the cost to address:</a:t>
            </a:r>
          </a:p>
          <a:p>
            <a:r>
              <a:t>Bug reports by internal users who are opted in to a feature before external users</a:t>
            </a:r>
          </a:p>
          <a:p>
            <a:r>
              <a:t>Bug or outage reports by external users</a:t>
            </a:r>
          </a:p>
          <a:p>
            <a:endParaRPr/>
          </a:p>
          <a:p>
            <a:r>
              <a:t>Can we develop a process to detect these defects and resolve them before they have a greater impact?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xfrm>
            <a:off x="381000" y="685800"/>
            <a:ext cx="6096000" cy="3429000"/>
          </a:xfrm>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r>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endParaRPr/>
          </a:p>
          <a:p>
            <a:r>
              <a:t>Why expensive as move to the right?</a:t>
            </a:r>
          </a:p>
          <a:p>
            <a:pPr marL="279400" indent="-279400">
              <a:buSzPct val="123000"/>
              <a:buChar char="*"/>
            </a:pPr>
            <a:r>
              <a:t>Need to be triaged by someone who doesn’t know (or doesn’t remember)</a:t>
            </a:r>
          </a:p>
          <a:p>
            <a:pPr marL="279400" indent="-279400">
              <a:buSzPct val="123000"/>
              <a:buChar char="*"/>
            </a:pPr>
            <a:r>
              <a:t>Might now need more work, since code has changed around the bug</a:t>
            </a:r>
          </a:p>
          <a:p>
            <a:pPr marL="279400" indent="-279400">
              <a:buSzPct val="123000"/>
              <a:buChar char="*"/>
            </a:pPr>
            <a:r>
              <a:t>Has a greater impact - who wants to read about their bug on the front page of the newspaper?</a:t>
            </a:r>
          </a:p>
          <a:p>
            <a:endParaRPr/>
          </a:p>
          <a:p>
            <a:r>
              <a:t>This lesson: continuous integration and development. What kind of feedback loop can we put to find more bugs faster before deploying to production.</a:t>
            </a:r>
          </a:p>
          <a:p>
            <a:r>
              <a:t>We’ve seen so far: The edit-compile-debug loop of local development, automated test results to a code change when you run it locally</a:t>
            </a:r>
          </a:p>
          <a:p>
            <a:r>
              <a:t>Now consider:</a:t>
            </a:r>
          </a:p>
          <a:p>
            <a:r>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r>
              <a:t>We will also consider:</a:t>
            </a:r>
          </a:p>
          <a:p>
            <a:r>
              <a:t>Bug reports by internal users who are opted in to a feature before external users</a:t>
            </a:r>
          </a:p>
          <a:p>
            <a:r>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a:spLocks noGrp="1" noRot="1" noChangeAspect="1"/>
          </p:cNvSpPr>
          <p:nvPr>
            <p:ph type="sldImg"/>
          </p:nvPr>
        </p:nvSpPr>
        <p:spPr>
          <a:prstGeom prst="rect">
            <a:avLst/>
          </a:prstGeom>
        </p:spPr>
        <p:txBody>
          <a:bodyPr/>
          <a:lstStyle/>
          <a:p>
            <a:endParaRPr/>
          </a:p>
        </p:txBody>
      </p:sp>
      <p:sp>
        <p:nvSpPr>
          <p:cNvPr id="530" name="Shape 530"/>
          <p:cNvSpPr>
            <a:spLocks noGrp="1"/>
          </p:cNvSpPr>
          <p:nvPr>
            <p:ph type="body" sz="quarter" idx="1"/>
          </p:nvPr>
        </p:nvSpPr>
        <p:spPr>
          <a:prstGeom prst="rect">
            <a:avLst/>
          </a:prstGeom>
        </p:spPr>
        <p:txBody>
          <a:bodyPr/>
          <a:lstStyle/>
          <a:p>
            <a:r>
              <a:t>The short of it:</a:t>
            </a:r>
          </a:p>
          <a:p>
            <a:pPr marL="220578" indent="-220578">
              <a:buSzPct val="100000"/>
              <a:buChar char="*"/>
            </a:pPr>
            <a:r>
              <a:t>Built a new trading system, created a system for testing that would attempt to drive prices up or down (at a significant loss per-transaction) in order to test system responses to market conditions</a:t>
            </a:r>
          </a:p>
          <a:p>
            <a:pPr marL="220578" indent="-220578">
              <a:buSzPct val="100000"/>
              <a:buChar char="*"/>
            </a:pPr>
            <a:r>
              <a:t>Had to manually deploy the new code to some servers…</a:t>
            </a:r>
          </a:p>
          <a:p>
            <a:pPr marL="220578" indent="-220578">
              <a:buSzPct val="100000"/>
              <a:buChar char="*"/>
            </a:pPr>
            <a:r>
              <a:t>Did not remove the testing code (“power peg”) from one of the eight</a:t>
            </a:r>
          </a:p>
          <a:p>
            <a:pPr marL="220578" indent="-220578">
              <a:buSzPct val="100000"/>
              <a:buChar char="*"/>
            </a:pPr>
            <a:r>
              <a:t>In first hour of trading the system bought $7 billion of stocks (money that Knight didn’t have)</a:t>
            </a:r>
          </a:p>
          <a:p>
            <a:pPr marL="220578" indent="-220578">
              <a:buSzPct val="100000"/>
              <a:buChar char="*"/>
            </a:pPr>
            <a:r>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a:buSzPct val="100000"/>
              <a:buChar char="*"/>
            </a:pPr>
            <a:r>
              <a:t>Goldman Sachs quite generously bailed out Knight capital, buying the $7b position for a $440m discount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a:spLocks noGrp="1" noRot="1" noChangeAspect="1"/>
          </p:cNvSpPr>
          <p:nvPr>
            <p:ph type="sldImg"/>
          </p:nvPr>
        </p:nvSpPr>
        <p:spPr>
          <a:prstGeom prst="rect">
            <a:avLst/>
          </a:prstGeom>
        </p:spPr>
        <p:txBody>
          <a:bodyPr/>
          <a:lstStyle/>
          <a:p>
            <a:endParaRPr/>
          </a:p>
        </p:txBody>
      </p:sp>
      <p:sp>
        <p:nvSpPr>
          <p:cNvPr id="540" name="Shape 540"/>
          <p:cNvSpPr>
            <a:spLocks noGrp="1"/>
          </p:cNvSpPr>
          <p:nvPr>
            <p:ph type="body" sz="quarter" idx="1"/>
          </p:nvPr>
        </p:nvSpPr>
        <p:spPr>
          <a:prstGeom prst="rect">
            <a:avLst/>
          </a:prstGeom>
        </p:spPr>
        <p:txBody>
          <a:bodyPr/>
          <a:lstStyle/>
          <a:p>
            <a:r>
              <a:t>Here’s another company that has been somewhat famous for its deployment philosophy. Why was Knight capital’s deployment error such a costly mistake? How could we have made it better?</a:t>
            </a:r>
          </a:p>
          <a:p>
            <a:endParaRPr/>
          </a:p>
          <a:p>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noRot="1" noChangeAspect="1"/>
          </p:cNvSpPr>
          <p:nvPr>
            <p:ph type="sldImg"/>
          </p:nvPr>
        </p:nvSpPr>
        <p:spPr>
          <a:prstGeom prst="rect">
            <a:avLst/>
          </a:prstGeom>
        </p:spPr>
        <p:txBody>
          <a:bodyPr/>
          <a:lstStyle/>
          <a:p>
            <a:endParaRPr/>
          </a:p>
        </p:txBody>
      </p:sp>
      <p:sp>
        <p:nvSpPr>
          <p:cNvPr id="546" name="Shape 546"/>
          <p:cNvSpPr>
            <a:spLocks noGrp="1"/>
          </p:cNvSpPr>
          <p:nvPr>
            <p:ph type="body" sz="quarter" idx="1"/>
          </p:nvPr>
        </p:nvSpPr>
        <p:spPr>
          <a:prstGeom prst="rect">
            <a:avLst/>
          </a:prstGeom>
        </p:spPr>
        <p:txBody>
          <a:body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A key pre-requisite for continuous delivery is a staging environment .(read slide)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noRot="1" noChangeAspect="1"/>
          </p:cNvSpPr>
          <p:nvPr>
            <p:ph type="sldImg"/>
          </p:nvPr>
        </p:nvSpPr>
        <p:spPr>
          <a:prstGeom prst="rect">
            <a:avLst/>
          </a:prstGeom>
        </p:spPr>
        <p:txBody>
          <a:bodyPr/>
          <a:lstStyle/>
          <a:p>
            <a:endParaRPr/>
          </a:p>
        </p:txBody>
      </p:sp>
      <p:sp>
        <p:nvSpPr>
          <p:cNvPr id="592" name="Shape 592"/>
          <p:cNvSpPr>
            <a:spLocks noGrp="1"/>
          </p:cNvSpPr>
          <p:nvPr>
            <p:ph type="body" sz="quarter" idx="1"/>
          </p:nvPr>
        </p:nvSpPr>
        <p:spPr>
          <a:prstGeom prst="rect">
            <a:avLst/>
          </a:prstGeom>
        </p:spPr>
        <p:txBody>
          <a:bodyPr/>
          <a:lstStyle/>
          <a:p>
            <a:r>
              <a:t>These different deployment environments create a “deployment pipeline”, where code changes get “promoted” from one level of deployment to the next. </a:t>
            </a:r>
          </a:p>
          <a:p>
            <a:endParaRPr/>
          </a:p>
          <a:p>
            <a:r>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endParaRPr/>
          </a:p>
          <a:p>
            <a:r>
              <a:t>The “staging environment” is usually a production-like environment, consisting of all of the same services that are in production, but perhaps deployed at a smaller scale. </a:t>
            </a:r>
          </a:p>
          <a:p>
            <a:endParaRPr/>
          </a:p>
          <a:p>
            <a:r>
              <a:t>At each deployment step, there are extensive Q/A processes that help ensure confidence that the software is ready to ship. </a:t>
            </a:r>
          </a:p>
          <a:p>
            <a:endParaRPr/>
          </a:p>
          <a:p>
            <a:r>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 name="Shape 599"/>
          <p:cNvSpPr>
            <a:spLocks noGrp="1" noRot="1" noChangeAspect="1"/>
          </p:cNvSpPr>
          <p:nvPr>
            <p:ph type="sldImg"/>
          </p:nvPr>
        </p:nvSpPr>
        <p:spPr>
          <a:prstGeom prst="rect">
            <a:avLst/>
          </a:prstGeom>
        </p:spPr>
        <p:txBody>
          <a:bodyPr/>
          <a:lstStyle/>
          <a:p>
            <a:endParaRPr/>
          </a:p>
        </p:txBody>
      </p:sp>
      <p:sp>
        <p:nvSpPr>
          <p:cNvPr id="600" name="Shape 600"/>
          <p:cNvSpPr>
            <a:spLocks noGrp="1"/>
          </p:cNvSpPr>
          <p:nvPr>
            <p:ph type="body" sz="quarter" idx="1"/>
          </p:nvPr>
        </p:nvSpPr>
        <p:spPr>
          <a:prstGeom prst="rect">
            <a:avLst/>
          </a:prstGeom>
        </p:spPr>
        <p:txBody>
          <a:body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 name="Shape 633"/>
          <p:cNvSpPr>
            <a:spLocks noGrp="1" noRot="1" noChangeAspect="1"/>
          </p:cNvSpPr>
          <p:nvPr>
            <p:ph type="sldImg"/>
          </p:nvPr>
        </p:nvSpPr>
        <p:spPr>
          <a:prstGeom prst="rect">
            <a:avLst/>
          </a:prstGeom>
        </p:spPr>
        <p:txBody>
          <a:bodyPr/>
          <a:lstStyle/>
          <a:p>
            <a:endParaRPr/>
          </a:p>
        </p:txBody>
      </p:sp>
      <p:sp>
        <p:nvSpPr>
          <p:cNvPr id="634" name="Shape 634"/>
          <p:cNvSpPr>
            <a:spLocks noGrp="1"/>
          </p:cNvSpPr>
          <p:nvPr>
            <p:ph type="body" sz="quarter" idx="1"/>
          </p:nvPr>
        </p:nvSpPr>
        <p:spPr>
          <a:prstGeom prst="rect">
            <a:avLst/>
          </a:prstGeom>
        </p:spPr>
        <p:txBody>
          <a:bodyPr/>
          <a:lstStyle/>
          <a:p>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endParaRPr/>
          </a:p>
          <a:p>
            <a:r>
              <a:t>In agile development, the developers will be responsible for writing (and running) their own tests, but it is not necessarily the case that developers are held responsible for operating the service. We might have a fully separate team responsible for that.</a:t>
            </a:r>
          </a:p>
          <a:p>
            <a:endParaRPr/>
          </a:p>
          <a:p>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endParaRPr/>
          </a:p>
          <a:p>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9" name="Shape 639"/>
          <p:cNvSpPr>
            <a:spLocks noGrp="1" noRot="1" noChangeAspect="1"/>
          </p:cNvSpPr>
          <p:nvPr>
            <p:ph type="sldImg"/>
          </p:nvPr>
        </p:nvSpPr>
        <p:spPr>
          <a:prstGeom prst="rect">
            <a:avLst/>
          </a:prstGeom>
        </p:spPr>
        <p:txBody>
          <a:bodyPr/>
          <a:lstStyle/>
          <a:p>
            <a:endParaRPr/>
          </a:p>
        </p:txBody>
      </p:sp>
      <p:sp>
        <p:nvSpPr>
          <p:cNvPr id="640" name="Shape 640"/>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a:spLocks noGrp="1" noRot="1" noChangeAspect="1"/>
          </p:cNvSpPr>
          <p:nvPr>
            <p:ph type="sldImg"/>
          </p:nvPr>
        </p:nvSpPr>
        <p:spPr>
          <a:prstGeom prst="rect">
            <a:avLst/>
          </a:prstGeom>
        </p:spPr>
        <p:txBody>
          <a:bodyPr/>
          <a:lstStyle/>
          <a:p>
            <a:endParaRPr/>
          </a:p>
        </p:txBody>
      </p:sp>
      <p:sp>
        <p:nvSpPr>
          <p:cNvPr id="688" name="Shape 688"/>
          <p:cNvSpPr>
            <a:spLocks noGrp="1"/>
          </p:cNvSpPr>
          <p:nvPr>
            <p:ph type="body" sz="quarter" idx="1"/>
          </p:nvPr>
        </p:nvSpPr>
        <p:spPr>
          <a:prstGeom prst="rect">
            <a:avLst/>
          </a:prstGeom>
        </p:spPr>
        <p:txBody>
          <a:bodyPr/>
          <a:lstStyle/>
          <a:p>
            <a:pPr>
              <a:defRPr u="sng"/>
            </a:pPr>
            <a:r>
              <a:rPr dirty="0">
                <a:solidFill>
                  <a:srgbClr val="0000FF"/>
                </a:solidFill>
                <a:uFill>
                  <a:solidFill>
                    <a:srgbClr val="0000FF"/>
                  </a:solidFill>
                </a:uFill>
                <a:hlinkClick r:id="rId3"/>
              </a:rPr>
              <a:t>https://engineering.fb.com/2017/08/31/web/rapid-release-at-massive-scale/</a:t>
            </a:r>
          </a:p>
          <a:p>
            <a:pPr>
              <a:defRPr u="sng"/>
            </a:pPr>
            <a:endParaRPr dirty="0">
              <a:solidFill>
                <a:srgbClr val="0000FF"/>
              </a:solidFill>
              <a:uFill>
                <a:solidFill>
                  <a:srgbClr val="0000FF"/>
                </a:solidFill>
              </a:uFill>
              <a:hlinkClick r:id="rId3"/>
            </a:endParaRPr>
          </a:p>
          <a:p>
            <a:r>
              <a:rPr dirty="0"/>
              <a:t>This chart shows the overall process that was used before 2016 to deploy </a:t>
            </a:r>
            <a:r>
              <a:rPr dirty="0" err="1"/>
              <a:t>Facebook.com</a:t>
            </a:r>
            <a:r>
              <a:rPr dirty="0"/>
              <a:t>.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endParaRPr dirty="0"/>
          </a:p>
          <a:p>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endParaRPr dirty="0"/>
          </a:p>
          <a:p>
            <a:r>
              <a:rPr dirty="0"/>
              <a:t>(From the blog post):</a:t>
            </a:r>
          </a:p>
          <a:p>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endParaRPr dirty="0"/>
          </a:p>
          <a:p>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prstGeom prst="rect">
            <a:avLst/>
          </a:prstGeom>
        </p:spPr>
        <p:txBody>
          <a:bodyPr/>
          <a:lstStyle/>
          <a:p>
            <a:endParaRPr/>
          </a:p>
        </p:txBody>
      </p:sp>
      <p:sp>
        <p:nvSpPr>
          <p:cNvPr id="696" name="Shape 696"/>
          <p:cNvSpPr>
            <a:spLocks noGrp="1"/>
          </p:cNvSpPr>
          <p:nvPr>
            <p:ph type="body" sz="quarter" idx="1"/>
          </p:nvPr>
        </p:nvSpPr>
        <p:spPr>
          <a:prstGeom prst="rect">
            <a:avLst/>
          </a:prstGeom>
        </p:spPr>
        <p:txBody>
          <a:bodyPr/>
          <a:lstStyle/>
          <a:p>
            <a:r>
              <a:t>So, Facebook re-architected their release process. (pause to read quote)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noRot="1" noChangeAspect="1"/>
          </p:cNvSpPr>
          <p:nvPr>
            <p:ph type="sldImg"/>
          </p:nvPr>
        </p:nvSpPr>
        <p:spPr>
          <a:xfrm>
            <a:off x="381000" y="685800"/>
            <a:ext cx="6096000" cy="3429000"/>
          </a:xfrm>
          <a:prstGeom prst="rect">
            <a:avLst/>
          </a:prstGeom>
        </p:spPr>
        <p:txBody>
          <a:bodyPr/>
          <a:lstStyle/>
          <a:p>
            <a:endParaRPr/>
          </a:p>
        </p:txBody>
      </p:sp>
      <p:sp>
        <p:nvSpPr>
          <p:cNvPr id="240" name="Shape 240"/>
          <p:cNvSpPr>
            <a:spLocks noGrp="1"/>
          </p:cNvSpPr>
          <p:nvPr>
            <p:ph type="body" sz="quarter" idx="1"/>
          </p:nvPr>
        </p:nvSpPr>
        <p:spPr>
          <a:prstGeom prst="rect">
            <a:avLst/>
          </a:prstGeom>
        </p:spPr>
        <p:txBody>
          <a:body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hape 702"/>
          <p:cNvSpPr>
            <a:spLocks noGrp="1" noRot="1" noChangeAspect="1"/>
          </p:cNvSpPr>
          <p:nvPr>
            <p:ph type="sldImg"/>
          </p:nvPr>
        </p:nvSpPr>
        <p:spPr>
          <a:prstGeom prst="rect">
            <a:avLst/>
          </a:prstGeom>
        </p:spPr>
        <p:txBody>
          <a:bodyPr/>
          <a:lstStyle/>
          <a:p>
            <a:endParaRPr/>
          </a:p>
        </p:txBody>
      </p:sp>
      <p:sp>
        <p:nvSpPr>
          <p:cNvPr id="703" name="Shape 703"/>
          <p:cNvSpPr>
            <a:spLocks noGrp="1"/>
          </p:cNvSpPr>
          <p:nvPr>
            <p:ph type="body" sz="quarter" idx="1"/>
          </p:nvPr>
        </p:nvSpPr>
        <p:spPr>
          <a:prstGeom prst="rect">
            <a:avLst/>
          </a:prstGeom>
        </p:spPr>
        <p:txBody>
          <a:bodyPr/>
          <a:lstStyle/>
          <a:p>
            <a:r>
              <a:t>This approach solves the problem of scaling continuous delivery. In Facebook’s new deployment model, there is no manual cherry-picking, and there are automated processes to detect anomalies and revert changes. There are three-tiers of deployment, from C1 (dog-fooding/staging) to C2 (deployment to a small slice of production) to C3 (deployment to entirety of production workload)</a:t>
            </a:r>
          </a:p>
          <a:p>
            <a:endParaRPr/>
          </a:p>
          <a:p>
            <a:r>
              <a:t>The process works like this: (copied from blog post)</a:t>
            </a:r>
          </a:p>
          <a:p>
            <a:r>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endParaRPr/>
          </a:p>
          <a:p>
            <a:r>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Shape 708"/>
          <p:cNvSpPr>
            <a:spLocks noGrp="1" noRot="1" noChangeAspect="1"/>
          </p:cNvSpPr>
          <p:nvPr>
            <p:ph type="sldImg"/>
          </p:nvPr>
        </p:nvSpPr>
        <p:spPr>
          <a:prstGeom prst="rect">
            <a:avLst/>
          </a:prstGeom>
        </p:spPr>
        <p:txBody>
          <a:bodyPr/>
          <a:lstStyle/>
          <a:p>
            <a:endParaRPr/>
          </a:p>
        </p:txBody>
      </p:sp>
      <p:sp>
        <p:nvSpPr>
          <p:cNvPr id="709" name="Shape 709"/>
          <p:cNvSpPr>
            <a:spLocks noGrp="1"/>
          </p:cNvSpPr>
          <p:nvPr>
            <p:ph type="body" sz="quarter" idx="1"/>
          </p:nvPr>
        </p:nvSpPr>
        <p:spPr>
          <a:prstGeom prst="rect">
            <a:avLst/>
          </a:prstGeom>
        </p:spPr>
        <p:txBody>
          <a:body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Shape 715"/>
          <p:cNvSpPr>
            <a:spLocks noGrp="1" noRot="1" noChangeAspect="1"/>
          </p:cNvSpPr>
          <p:nvPr>
            <p:ph type="sldImg"/>
          </p:nvPr>
        </p:nvSpPr>
        <p:spPr>
          <a:prstGeom prst="rect">
            <a:avLst/>
          </a:prstGeom>
        </p:spPr>
        <p:txBody>
          <a:bodyPr/>
          <a:lstStyle/>
          <a:p>
            <a:endParaRPr/>
          </a:p>
        </p:txBody>
      </p:sp>
      <p:sp>
        <p:nvSpPr>
          <p:cNvPr id="716" name="Shape 716"/>
          <p:cNvSpPr>
            <a:spLocks noGrp="1"/>
          </p:cNvSpPr>
          <p:nvPr>
            <p:ph type="body" sz="quarter" idx="1"/>
          </p:nvPr>
        </p:nvSpPr>
        <p:spPr>
          <a:prstGeom prst="rect">
            <a:avLst/>
          </a:prstGeom>
        </p:spPr>
        <p:txBody>
          <a:body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Shape 723"/>
          <p:cNvSpPr>
            <a:spLocks noGrp="1" noRot="1" noChangeAspect="1"/>
          </p:cNvSpPr>
          <p:nvPr>
            <p:ph type="sldImg"/>
          </p:nvPr>
        </p:nvSpPr>
        <p:spPr>
          <a:prstGeom prst="rect">
            <a:avLst/>
          </a:prstGeom>
        </p:spPr>
        <p:txBody>
          <a:bodyPr/>
          <a:lstStyle/>
          <a:p>
            <a:endParaRPr/>
          </a:p>
        </p:txBody>
      </p:sp>
      <p:sp>
        <p:nvSpPr>
          <p:cNvPr id="724" name="Shape 724"/>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Shape 730"/>
          <p:cNvSpPr>
            <a:spLocks noGrp="1" noRot="1" noChangeAspect="1"/>
          </p:cNvSpPr>
          <p:nvPr>
            <p:ph type="sldImg"/>
          </p:nvPr>
        </p:nvSpPr>
        <p:spPr>
          <a:prstGeom prst="rect">
            <a:avLst/>
          </a:prstGeom>
        </p:spPr>
        <p:txBody>
          <a:bodyPr/>
          <a:lstStyle/>
          <a:p>
            <a:endParaRPr/>
          </a:p>
        </p:txBody>
      </p:sp>
      <p:sp>
        <p:nvSpPr>
          <p:cNvPr id="731" name="Shape 731"/>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 name="Shape 738"/>
          <p:cNvSpPr>
            <a:spLocks noGrp="1" noRot="1" noChangeAspect="1"/>
          </p:cNvSpPr>
          <p:nvPr>
            <p:ph type="sldImg"/>
          </p:nvPr>
        </p:nvSpPr>
        <p:spPr>
          <a:prstGeom prst="rect">
            <a:avLst/>
          </a:prstGeom>
        </p:spPr>
        <p:txBody>
          <a:bodyPr/>
          <a:lstStyle/>
          <a:p>
            <a:endParaRPr/>
          </a:p>
        </p:txBody>
      </p:sp>
      <p:sp>
        <p:nvSpPr>
          <p:cNvPr id="739" name="Shape 73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Shape 745"/>
          <p:cNvSpPr>
            <a:spLocks noGrp="1" noRot="1" noChangeAspect="1"/>
          </p:cNvSpPr>
          <p:nvPr>
            <p:ph type="sldImg"/>
          </p:nvPr>
        </p:nvSpPr>
        <p:spPr>
          <a:xfrm>
            <a:off x="381000" y="685800"/>
            <a:ext cx="6096000" cy="3429000"/>
          </a:xfrm>
          <a:prstGeom prst="rect">
            <a:avLst/>
          </a:prstGeom>
        </p:spPr>
        <p:txBody>
          <a:bodyPr/>
          <a:lstStyle/>
          <a:p>
            <a:endParaRPr/>
          </a:p>
        </p:txBody>
      </p:sp>
      <p:sp>
        <p:nvSpPr>
          <p:cNvPr id="746" name="Shape 746"/>
          <p:cNvSpPr>
            <a:spLocks noGrp="1"/>
          </p:cNvSpPr>
          <p:nvPr>
            <p:ph type="body" sz="quarter" idx="1"/>
          </p:nvPr>
        </p:nvSpPr>
        <p:spPr>
          <a:prstGeom prst="rect">
            <a:avLst/>
          </a:prstGeom>
        </p:spPr>
        <p:txBody>
          <a:bodyPr/>
          <a:lstStyle>
            <a:lvl1pPr>
              <a:lnSpc>
                <a:spcPct val="117999"/>
              </a:lnSpc>
            </a:lvl1pPr>
          </a:lstStyle>
          <a:p>
            <a:r>
              <a:t>Once we have business-level metrics defined (like SPS/stream starts per second in Netflix’s case), we can even use these technologies to perform usability/acceptance testing. (Read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Shape 754"/>
          <p:cNvSpPr>
            <a:spLocks noGrp="1" noRot="1" noChangeAspect="1"/>
          </p:cNvSpPr>
          <p:nvPr>
            <p:ph type="sldImg"/>
          </p:nvPr>
        </p:nvSpPr>
        <p:spPr>
          <a:xfrm>
            <a:off x="381000" y="685800"/>
            <a:ext cx="6096000" cy="3429000"/>
          </a:xfrm>
          <a:prstGeom prst="rect">
            <a:avLst/>
          </a:prstGeom>
        </p:spPr>
        <p:txBody>
          <a:bodyPr/>
          <a:lstStyle/>
          <a:p>
            <a:endParaRPr/>
          </a:p>
        </p:txBody>
      </p:sp>
      <p:sp>
        <p:nvSpPr>
          <p:cNvPr id="755" name="Shape 755"/>
          <p:cNvSpPr>
            <a:spLocks noGrp="1"/>
          </p:cNvSpPr>
          <p:nvPr>
            <p:ph type="body" sz="quarter" idx="1"/>
          </p:nvPr>
        </p:nvSpPr>
        <p:spPr>
          <a:prstGeom prst="rect">
            <a:avLst/>
          </a:prstGeom>
        </p:spPr>
        <p:txBody>
          <a:bodyPr/>
          <a:lstStyle/>
          <a:p>
            <a:pPr>
              <a:lnSpc>
                <a:spcPct val="117999"/>
              </a:lnSpc>
            </a:pPr>
            <a:r>
              <a:t>Facebook performs these experiments constantly, and has even constructed an open source tool for doing so. For example, this tool could be used to determine which of these three “post” buttons encourages users to post the most on Facebook.</a:t>
            </a:r>
          </a:p>
          <a:p>
            <a:pPr>
              <a:lnSpc>
                <a:spcPct val="117999"/>
              </a:lnSpc>
            </a:pPr>
            <a:endParaRPr/>
          </a:p>
          <a:p>
            <a:pPr>
              <a:lnSpc>
                <a:spcPct val="117999"/>
              </a:lnSpc>
            </a:pPr>
            <a:r>
              <a:t>Basically doing a psychology experiment - try to avoid being evil (“show users sad posts, does that make them sad?”).</a:t>
            </a:r>
            <a:br/>
            <a:r>
              <a:t>Key feature: segment audience (think about diverse users) and collect results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a:spLocks noGrp="1" noRot="1" noChangeAspect="1"/>
          </p:cNvSpPr>
          <p:nvPr>
            <p:ph type="sldImg"/>
          </p:nvPr>
        </p:nvSpPr>
        <p:spPr>
          <a:xfrm>
            <a:off x="381000" y="685800"/>
            <a:ext cx="6096000" cy="3429000"/>
          </a:xfrm>
          <a:prstGeom prst="rect">
            <a:avLst/>
          </a:prstGeom>
        </p:spPr>
        <p:txBody>
          <a:bodyPr/>
          <a:lstStyle/>
          <a:p>
            <a:endParaRPr/>
          </a:p>
        </p:txBody>
      </p:sp>
      <p:sp>
        <p:nvSpPr>
          <p:cNvPr id="763" name="Shape 763"/>
          <p:cNvSpPr>
            <a:spLocks noGrp="1"/>
          </p:cNvSpPr>
          <p:nvPr>
            <p:ph type="body" sz="quarter" idx="1"/>
          </p:nvPr>
        </p:nvSpPr>
        <p:spPr>
          <a:prstGeom prst="rect">
            <a:avLst/>
          </a:prstGeom>
        </p:spPr>
        <p:txBody>
          <a:bodyPr/>
          <a:lstStyle>
            <a:lvl1pPr>
              <a:lnSpc>
                <a:spcPct val="117999"/>
              </a:lnSpc>
            </a:lvl1pPr>
          </a:lstStyle>
          <a:p>
            <a:r>
              <a:t>Example for a quick experiment - divide people randomly, show different post buttons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a:spLocks noGrp="1" noRot="1" noChangeAspect="1"/>
          </p:cNvSpPr>
          <p:nvPr>
            <p:ph type="sldImg"/>
          </p:nvPr>
        </p:nvSpPr>
        <p:spPr>
          <a:xfrm>
            <a:off x="381000" y="685800"/>
            <a:ext cx="6096000" cy="3429000"/>
          </a:xfrm>
          <a:prstGeom prst="rect">
            <a:avLst/>
          </a:prstGeom>
        </p:spPr>
        <p:txBody>
          <a:bodyPr/>
          <a:lstStyle/>
          <a:p>
            <a:endParaRPr/>
          </a:p>
        </p:txBody>
      </p:sp>
      <p:sp>
        <p:nvSpPr>
          <p:cNvPr id="771" name="Shape 771"/>
          <p:cNvSpPr>
            <a:spLocks noGrp="1"/>
          </p:cNvSpPr>
          <p:nvPr>
            <p:ph type="body" sz="quarter" idx="1"/>
          </p:nvPr>
        </p:nvSpPr>
        <p:spPr>
          <a:prstGeom prst="rect">
            <a:avLst/>
          </a:prstGeom>
        </p:spPr>
        <p:txBody>
          <a:bodyPr/>
          <a:lstStyle>
            <a:lvl1pPr>
              <a:lnSpc>
                <a:spcPct val="117999"/>
              </a:lnSpc>
            </a:lvl1pPr>
          </a:lstStyle>
          <a:p>
            <a:r>
              <a:t>Can also consider gradients of options - say, controlling for size, and color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a:spLocks noGrp="1" noRot="1" noChangeAspect="1"/>
          </p:cNvSpPr>
          <p:nvPr>
            <p:ph type="sldImg"/>
          </p:nvPr>
        </p:nvSpPr>
        <p:spPr>
          <a:xfrm>
            <a:off x="381000" y="685800"/>
            <a:ext cx="6096000" cy="3429000"/>
          </a:xfrm>
          <a:prstGeom prst="rect">
            <a:avLst/>
          </a:prstGeom>
        </p:spPr>
        <p:txBody>
          <a:bodyPr/>
          <a:lstStyle/>
          <a:p>
            <a:endParaRPr/>
          </a:p>
        </p:txBody>
      </p:sp>
      <p:sp>
        <p:nvSpPr>
          <p:cNvPr id="779" name="Shape 779"/>
          <p:cNvSpPr>
            <a:spLocks noGrp="1"/>
          </p:cNvSpPr>
          <p:nvPr>
            <p:ph type="body" sz="quarter" idx="1"/>
          </p:nvPr>
        </p:nvSpPr>
        <p:spPr>
          <a:prstGeom prst="rect">
            <a:avLst/>
          </a:prstGeom>
        </p:spPr>
        <p:txBody>
          <a:bodyPr/>
          <a:lstStyle>
            <a:lvl1pPr>
              <a:lnSpc>
                <a:spcPct val="117999"/>
              </a:lnSpc>
            </a:lvl1pPr>
          </a:lstStyle>
          <a:p>
            <a:r>
              <a:t>Then, take exposures + metrics, evaluate your KPI</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 name="Shape 785"/>
          <p:cNvSpPr>
            <a:spLocks noGrp="1" noRot="1" noChangeAspect="1"/>
          </p:cNvSpPr>
          <p:nvPr>
            <p:ph type="sldImg"/>
          </p:nvPr>
        </p:nvSpPr>
        <p:spPr>
          <a:prstGeom prst="rect">
            <a:avLst/>
          </a:prstGeom>
        </p:spPr>
        <p:txBody>
          <a:bodyPr/>
          <a:lstStyle/>
          <a:p>
            <a:endParaRPr/>
          </a:p>
        </p:txBody>
      </p:sp>
      <p:sp>
        <p:nvSpPr>
          <p:cNvPr id="786" name="Shape 786"/>
          <p:cNvSpPr>
            <a:spLocks noGrp="1"/>
          </p:cNvSpPr>
          <p:nvPr>
            <p:ph type="body" sz="quarter" idx="1"/>
          </p:nvPr>
        </p:nvSpPr>
        <p:spPr>
          <a:prstGeom prst="rect">
            <a:avLst/>
          </a:prstGeom>
        </p:spPr>
        <p:txBody>
          <a:bodyPr/>
          <a:lstStyle/>
          <a:p>
            <a:pPr>
              <a:lnSpc>
                <a:spcPct val="117999"/>
              </a:lnSpc>
            </a:pPr>
            <a:r>
              <a:t>When talking about quantitative metrics, it’s extremely important to consider how rigidly we follow them. Setting KPIs for monitoring is a very good idea, but not all important metrics can be easily measured quantitatively.</a:t>
            </a:r>
          </a:p>
          <a:p>
            <a:pPr>
              <a:lnSpc>
                <a:spcPct val="117999"/>
              </a:lnSpc>
            </a:pPr>
            <a:endParaRPr/>
          </a:p>
          <a:p>
            <a:pPr>
              <a:lnSpc>
                <a:spcPct val="117999"/>
              </a:lnSpc>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r>
              <a:t>The Knight capital story is definitely an interesting one, and perhaps now that we have discussed some strategies for continuous deployment, it is hopefully somewhat clearer how this enormous financial loss could have been prevented.</a:t>
            </a:r>
          </a:p>
          <a:p>
            <a:endParaRPr/>
          </a:p>
          <a:p>
            <a:r>
              <a:t>First, some comments on the testing strategy:</a:t>
            </a:r>
          </a:p>
          <a:p>
            <a:pPr marL="220578" indent="-220578">
              <a:buSzPct val="100000"/>
              <a:buChar char="*"/>
            </a:pPr>
            <a:r>
              <a:t>Why, why why why is it a good idea to write a test case that actually tries to change market conditions, when you could instead test your code using simulated/historical market conditions?</a:t>
            </a:r>
          </a:p>
          <a:p>
            <a:pPr marL="220578" indent="-220578">
              <a:buSzPct val="100000"/>
              <a:buChar char="*"/>
            </a:pPr>
            <a:r>
              <a:t>Never include testing code in production deployments: that test code for changing markets in order to test the system response to them was included in the production code!?!</a:t>
            </a:r>
          </a:p>
          <a:p>
            <a:br/>
            <a:r>
              <a:t>Then on the deployments:</a:t>
            </a:r>
          </a:p>
          <a:p>
            <a:pPr marL="220578" indent="-220578">
              <a:buSzPct val="100000"/>
              <a:buChar char="*"/>
            </a:pPr>
            <a:r>
              <a:t>If deployment were automated, there would not be a step for an engineer to miss on one of the 8 deployments: they could always happen predictably</a:t>
            </a:r>
          </a:p>
          <a:p>
            <a:pPr marL="220578" indent="-220578">
              <a:buSzPct val="100000"/>
              <a:buChar cha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a:buSzPct val="100000"/>
              <a:buChar cha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So, the core to continuous integration is to centrally and automatically execute these development processes, regularly.</a:t>
            </a:r>
          </a:p>
          <a:p>
            <a:r>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endParaRPr/>
          </a:p>
          <a:p>
            <a:r>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a:spLocks noGrp="1" noRot="1" noChangeAspect="1"/>
          </p:cNvSpPr>
          <p:nvPr>
            <p:ph type="sldImg"/>
          </p:nvPr>
        </p:nvSpPr>
        <p:spPr>
          <a:prstGeom prst="rect">
            <a:avLst/>
          </a:prstGeom>
        </p:spPr>
        <p:txBody>
          <a:bodyPr/>
          <a:lstStyle/>
          <a:p>
            <a:endParaRPr/>
          </a:p>
        </p:txBody>
      </p:sp>
      <p:sp>
        <p:nvSpPr>
          <p:cNvPr id="362" name="Shape 362"/>
          <p:cNvSpPr>
            <a:spLocks noGrp="1"/>
          </p:cNvSpPr>
          <p:nvPr>
            <p:ph type="body" sz="quarter" idx="1"/>
          </p:nvPr>
        </p:nvSpPr>
        <p:spPr>
          <a:prstGeom prst="rect">
            <a:avLst/>
          </a:prstGeom>
        </p:spPr>
        <p:txBody>
          <a:bodyPr/>
          <a:lstStyle/>
          <a:p>
            <a:r>
              <a:t>Here’s a screenshot of a continuous integration pipeline from an open source project, Facebook’s presto database.</a:t>
            </a:r>
          </a:p>
          <a:p>
            <a:r>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a:spLocks noGrp="1" noRot="1" noChangeAspect="1"/>
          </p:cNvSpPr>
          <p:nvPr>
            <p:ph type="sldImg"/>
          </p:nvPr>
        </p:nvSpPr>
        <p:spPr>
          <a:xfrm>
            <a:off x="381000" y="685800"/>
            <a:ext cx="6096000" cy="3429000"/>
          </a:xfrm>
          <a:prstGeom prst="rect">
            <a:avLst/>
          </a:prstGeom>
        </p:spPr>
        <p:txBody>
          <a:bodyPr/>
          <a:lstStyle/>
          <a:p>
            <a:endParaRPr/>
          </a:p>
        </p:txBody>
      </p:sp>
      <p:sp>
        <p:nvSpPr>
          <p:cNvPr id="378" name="Shape 378"/>
          <p:cNvSpPr>
            <a:spLocks noGrp="1"/>
          </p:cNvSpPr>
          <p:nvPr>
            <p:ph type="body" sz="quarter" idx="1"/>
          </p:nvPr>
        </p:nvSpPr>
        <p:spPr>
          <a:prstGeom prst="rect">
            <a:avLst/>
          </a:prstGeom>
        </p:spPr>
        <p:txBody>
          <a:bodyPr/>
          <a:lstStyle/>
          <a:p>
            <a:r>
              <a:t>By “Test”, we don’t just mean running Jest tests. A CI workflow consists of a set of “jobs”, which are simply scripts, in this case, written in a mix of Bash and TypeScript.</a:t>
            </a:r>
          </a:p>
          <a:p>
            <a:endParaRPr/>
          </a:p>
          <a:p>
            <a:r>
              <a:t>On the left, we can see the workflow that is run every time that we push a commit to the repository that hosts the HW3 autograder.</a:t>
            </a:r>
          </a:p>
          <a:p>
            <a:r>
              <a:t>This workflow is triggered on any pull request on the repo, or on any push to the branch “main” or a branch that is prefixed with “releases/”. </a:t>
            </a:r>
          </a:p>
          <a:p>
            <a:endParaRPr/>
          </a:p>
          <a:p>
            <a:r>
              <a:t>There are two kinds of jobs: build, and test. Both run on our self-hosted github actions environment (runs-on), but there could be other values here to specify, say, an OS version to use.</a:t>
            </a:r>
          </a:p>
          <a:p>
            <a:br/>
            <a:r>
              <a:t>The steps to build the project are to: 1. Check out the project, 2. setup nodeJS version 16, and 3. install it. If any of these steps fail, then the job fails, and we would see a red X in our build result.</a:t>
            </a:r>
          </a:p>
          <a:p>
            <a:endParaRPr/>
          </a:p>
          <a:p>
            <a:r>
              <a:t>Then, there is a job “test”, which in this case we allow to start running immediately (no dependency on build). The test job is parametrized over an array called “submissions”, which defines various example test suites that we test the autograder on with every commit (in GitHub Actions terminology, this is called a ‘build matrix strategy’). The test step also checks out the code, and also sets up NodeJS, and then it runs the autograder. The autograder is implemented in TypeScript as a GitHub Action itself, so we invoke it by telling GitHub to use the action defined in this repository (./), passing the spectiic submission directory that should be used to execute the autograder.</a:t>
            </a:r>
          </a:p>
          <a:p>
            <a:endParaRPr/>
          </a:p>
          <a:p>
            <a:r>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6" y="2574991"/>
            <a:ext cx="21971005" cy="4648202"/>
          </a:xfrm>
          <a:prstGeom prst="rect">
            <a:avLst/>
          </a:prstGeom>
        </p:spPr>
        <p:txBody>
          <a:bodyPr anchor="b"/>
          <a:lstStyle>
            <a:lvl1pPr defTabSz="2438337">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2" y="7223190"/>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6" name="Image"/>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97" name="Image"/>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98" name="Imag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9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6" name="Image"/>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07" name="Slide Number"/>
          <p:cNvSpPr txBox="1">
            <a:spLocks noGrp="1"/>
          </p:cNvSpPr>
          <p:nvPr>
            <p:ph type="sldNum" sz="quarter" idx="2"/>
          </p:nvPr>
        </p:nvSpPr>
        <p:spPr>
          <a:xfrm>
            <a:off x="12001500" y="13080999"/>
            <a:ext cx="368504" cy="374600"/>
          </a:xfrm>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1" name="Title Text"/>
          <p:cNvSpPr txBox="1">
            <a:spLocks noGrp="1"/>
          </p:cNvSpPr>
          <p:nvPr>
            <p:ph type="title"/>
          </p:nvPr>
        </p:nvSpPr>
        <p:spPr>
          <a:xfrm>
            <a:off x="1206500" y="1079500"/>
            <a:ext cx="21971000" cy="1433164"/>
          </a:xfrm>
          <a:prstGeom prst="rect">
            <a:avLst/>
          </a:prstGeom>
        </p:spPr>
        <p:txBody>
          <a:bodyPr anchor="b"/>
          <a:lstStyle>
            <a:lvl1pPr defTabSz="2438337">
              <a:defRPr spc="-170"/>
            </a:lvl1pPr>
          </a:lstStyle>
          <a:p>
            <a:r>
              <a:t>Title Text</a:t>
            </a:r>
          </a:p>
        </p:txBody>
      </p:sp>
      <p:sp>
        <p:nvSpPr>
          <p:cNvPr id="122" name="Body Level One…"/>
          <p:cNvSpPr txBox="1">
            <a:spLocks noGrp="1"/>
          </p:cNvSpPr>
          <p:nvPr>
            <p:ph type="body" sz="half" idx="1"/>
          </p:nvPr>
        </p:nvSpPr>
        <p:spPr>
          <a:xfrm>
            <a:off x="1676400" y="3651250"/>
            <a:ext cx="10363200" cy="8702676"/>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23" name="Straight Connector 8"/>
          <p:cNvSpPr/>
          <p:nvPr/>
        </p:nvSpPr>
        <p:spPr>
          <a:xfrm>
            <a:off x="1676400" y="3381376"/>
            <a:ext cx="21031201" cy="1"/>
          </a:xfrm>
          <a:prstGeom prst="line">
            <a:avLst/>
          </a:prstGeom>
          <a:ln>
            <a:solidFill>
              <a:srgbClr val="009EF9"/>
            </a:solidFill>
          </a:ln>
        </p:spPr>
        <p:txBody>
          <a:bodyPr lIns="45718" tIns="45718" rIns="45718" bIns="45718"/>
          <a:lstStyle/>
          <a:p>
            <a:endParaRPr/>
          </a:p>
        </p:txBody>
      </p:sp>
      <p:sp>
        <p:nvSpPr>
          <p:cNvPr id="12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31" name="Title Text"/>
          <p:cNvSpPr txBox="1">
            <a:spLocks noGrp="1"/>
          </p:cNvSpPr>
          <p:nvPr>
            <p:ph type="title"/>
          </p:nvPr>
        </p:nvSpPr>
        <p:spPr>
          <a:xfrm>
            <a:off x="1676400" y="36511"/>
            <a:ext cx="21031200" cy="2651126"/>
          </a:xfrm>
          <a:prstGeom prst="rect">
            <a:avLst/>
          </a:prstGeom>
        </p:spPr>
        <p:txBody>
          <a:bodyPr anchor="b"/>
          <a:lstStyle>
            <a:lvl1pPr defTabSz="2438337">
              <a:defRPr sz="7200" spc="-170"/>
            </a:lvl1pPr>
          </a:lstStyle>
          <a:p>
            <a:r>
              <a:t>Title Text</a:t>
            </a:r>
          </a:p>
        </p:txBody>
      </p:sp>
      <p:sp>
        <p:nvSpPr>
          <p:cNvPr id="132" name="Body Level One…"/>
          <p:cNvSpPr txBox="1">
            <a:spLocks noGrp="1"/>
          </p:cNvSpPr>
          <p:nvPr>
            <p:ph type="body" idx="1"/>
          </p:nvPr>
        </p:nvSpPr>
        <p:spPr>
          <a:xfrm>
            <a:off x="1676400" y="3000319"/>
            <a:ext cx="15774692" cy="8702677"/>
          </a:xfrm>
          <a:prstGeom prst="rect">
            <a:avLst/>
          </a:prstGeom>
        </p:spPr>
        <p:txBody>
          <a:bodyPr/>
          <a:lstStyle>
            <a:lvl1pPr defTabSz="2438337"/>
            <a:lvl2pPr defTabSz="2438337"/>
            <a:lvl3pPr defTabSz="2438337"/>
            <a:lvl4pPr defTabSz="2438337"/>
            <a:lvl5pPr defTabSz="2438337"/>
          </a:lstStyle>
          <a:p>
            <a:r>
              <a:t>Body Level One</a:t>
            </a:r>
          </a:p>
          <a:p>
            <a:pPr lvl="1"/>
            <a:r>
              <a:t>Body Level Two</a:t>
            </a:r>
          </a:p>
          <a:p>
            <a:pPr lvl="2"/>
            <a:r>
              <a:t>Body Level Three</a:t>
            </a:r>
          </a:p>
          <a:p>
            <a:pPr lvl="3"/>
            <a:r>
              <a:t>Body Level Four</a:t>
            </a:r>
          </a:p>
          <a:p>
            <a:pPr lvl="4"/>
            <a:r>
              <a:t>Body Level Five</a:t>
            </a:r>
          </a:p>
        </p:txBody>
      </p:sp>
      <p:sp>
        <p:nvSpPr>
          <p:cNvPr id="133" name="Straight Connector 7"/>
          <p:cNvSpPr/>
          <p:nvPr/>
        </p:nvSpPr>
        <p:spPr>
          <a:xfrm>
            <a:off x="1676400" y="2858116"/>
            <a:ext cx="21031201" cy="1"/>
          </a:xfrm>
          <a:prstGeom prst="line">
            <a:avLst/>
          </a:prstGeom>
          <a:ln>
            <a:solidFill>
              <a:srgbClr val="009EF9"/>
            </a:solidFill>
          </a:ln>
        </p:spPr>
        <p:txBody>
          <a:bodyPr lIns="45718" tIns="45718" rIns="45718" bIns="45718"/>
          <a:lstStyle/>
          <a:p>
            <a:endParaRPr/>
          </a:p>
        </p:txBody>
      </p:sp>
      <p:sp>
        <p:nvSpPr>
          <p:cNvPr id="134" name="Slide Number"/>
          <p:cNvSpPr txBox="1">
            <a:spLocks noGrp="1"/>
          </p:cNvSpPr>
          <p:nvPr>
            <p:ph type="sldNum" sz="quarter" idx="2"/>
          </p:nvPr>
        </p:nvSpPr>
        <p:spPr>
          <a:xfrm>
            <a:off x="12001500" y="13080999"/>
            <a:ext cx="368504" cy="3746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41" name="Slide Title"/>
          <p:cNvSpPr txBox="1">
            <a:spLocks noGrp="1"/>
          </p:cNvSpPr>
          <p:nvPr>
            <p:ph type="title" hasCustomPrompt="1"/>
          </p:nvPr>
        </p:nvSpPr>
        <p:spPr>
          <a:prstGeom prst="rect">
            <a:avLst/>
          </a:prstGeom>
        </p:spPr>
        <p:txBody>
          <a:bodyPr/>
          <a:lstStyle/>
          <a:p>
            <a:r>
              <a:t>Slide Title</a:t>
            </a:r>
          </a:p>
        </p:txBody>
      </p:sp>
      <p:sp>
        <p:nvSpPr>
          <p:cNvPr id="14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14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lstStyle>
            <a:lvl1pPr defTabSz="2438337">
              <a:defRPr spc="-170"/>
            </a:lvl1pPr>
          </a:lstStyle>
          <a:p>
            <a:r>
              <a:t>Slide Title</a:t>
            </a:r>
          </a:p>
        </p:txBody>
      </p:sp>
      <p:sp>
        <p:nvSpPr>
          <p:cNvPr id="22"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a:lstStyle>
            <a:lvl1pPr defTabSz="2438337"/>
          </a:lstStyle>
          <a:p>
            <a:r>
              <a:t>Slide bullet text</a:t>
            </a:r>
          </a:p>
        </p:txBody>
      </p:sp>
      <p:sp>
        <p:nvSpPr>
          <p:cNvPr id="24"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31" name="666699290_02_crop_3159x1892.jpg"/>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32" name="Presentation Title"/>
          <p:cNvSpPr txBox="1">
            <a:spLocks noGrp="1"/>
          </p:cNvSpPr>
          <p:nvPr>
            <p:ph type="title" hasCustomPrompt="1"/>
          </p:nvPr>
        </p:nvSpPr>
        <p:spPr>
          <a:xfrm>
            <a:off x="1206500" y="7124700"/>
            <a:ext cx="21971000" cy="4648200"/>
          </a:xfrm>
          <a:prstGeom prst="rect">
            <a:avLst/>
          </a:prstGeom>
        </p:spPr>
        <p:txBody>
          <a:bodyPr anchor="b"/>
          <a:lstStyle>
            <a:lvl1pPr defTabSz="2438337">
              <a:defRPr sz="11600" spc="-232">
                <a:solidFill>
                  <a:srgbClr val="000000"/>
                </a:solidFill>
              </a:defRPr>
            </a:lvl1pPr>
          </a:lstStyle>
          <a:p>
            <a:r>
              <a:t>Presentation Title</a:t>
            </a:r>
          </a:p>
        </p:txBody>
      </p:sp>
      <p:sp>
        <p:nvSpPr>
          <p:cNvPr id="33" name="Body Level One…"/>
          <p:cNvSpPr txBox="1">
            <a:spLocks noGrp="1"/>
          </p:cNvSpPr>
          <p:nvPr>
            <p:ph type="body" sz="quarter" idx="1" hasCustomPrompt="1"/>
          </p:nvPr>
        </p:nvSpPr>
        <p:spPr>
          <a:xfrm>
            <a:off x="1207690" y="1106137"/>
            <a:ext cx="21968621"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34" name="Body Level One…"/>
          <p:cNvSpPr txBox="1">
            <a:spLocks noGrp="1"/>
          </p:cNvSpPr>
          <p:nvPr>
            <p:ph type="body" sz="quarter" idx="22" hasCustomPrompt="1"/>
          </p:nvPr>
        </p:nvSpPr>
        <p:spPr>
          <a:xfrm>
            <a:off x="1206500" y="11609909"/>
            <a:ext cx="21971000" cy="1116953"/>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35"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42" name="910457886_1434x1669.jpg"/>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43" name="Slide Title"/>
          <p:cNvSpPr txBox="1">
            <a:spLocks noGrp="1"/>
          </p:cNvSpPr>
          <p:nvPr>
            <p:ph type="title" hasCustomPrompt="1"/>
          </p:nvPr>
        </p:nvSpPr>
        <p:spPr>
          <a:xfrm>
            <a:off x="1206500" y="1270000"/>
            <a:ext cx="9779000" cy="5882274"/>
          </a:xfrm>
          <a:prstGeom prst="rect">
            <a:avLst/>
          </a:prstGeom>
        </p:spPr>
        <p:txBody>
          <a:bodyPr anchor="b"/>
          <a:lstStyle>
            <a:lvl1pPr defTabSz="2438337">
              <a:defRPr spc="-170">
                <a:solidFill>
                  <a:srgbClr val="000000"/>
                </a:solidFill>
              </a:defRPr>
            </a:lvl1pPr>
          </a:lstStyle>
          <a:p>
            <a:r>
              <a:t>Slide Title</a:t>
            </a:r>
          </a:p>
        </p:txBody>
      </p:sp>
      <p:sp>
        <p:nvSpPr>
          <p:cNvPr id="4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0" defTabSz="825500">
              <a:lnSpc>
                <a:spcPct val="100000"/>
              </a:lnSpc>
              <a:spcBef>
                <a:spcPts val="0"/>
              </a:spcBef>
              <a:buSzTx/>
              <a:buNone/>
              <a:defRPr sz="5500" b="1"/>
            </a:lvl2pPr>
            <a:lvl3pPr marL="0" indent="0" defTabSz="825500">
              <a:lnSpc>
                <a:spcPct val="100000"/>
              </a:lnSpc>
              <a:spcBef>
                <a:spcPts val="0"/>
              </a:spcBef>
              <a:buSzTx/>
              <a:buNone/>
              <a:defRPr sz="5500" b="1"/>
            </a:lvl3pPr>
            <a:lvl4pPr marL="0" indent="0" defTabSz="825500">
              <a:lnSpc>
                <a:spcPct val="100000"/>
              </a:lnSpc>
              <a:spcBef>
                <a:spcPts val="0"/>
              </a:spcBef>
              <a:buSzTx/>
              <a:buNone/>
              <a:defRPr sz="5500" b="1"/>
            </a:lvl4pPr>
            <a:lvl5pPr marL="0" indent="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45"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52" name="Section Title"/>
          <p:cNvSpPr txBox="1">
            <a:spLocks noGrp="1"/>
          </p:cNvSpPr>
          <p:nvPr>
            <p:ph type="title" hasCustomPrompt="1"/>
          </p:nvPr>
        </p:nvSpPr>
        <p:spPr>
          <a:xfrm>
            <a:off x="1206496" y="4533900"/>
            <a:ext cx="21971005" cy="4648200"/>
          </a:xfrm>
          <a:prstGeom prst="rect">
            <a:avLst/>
          </a:prstGeom>
        </p:spPr>
        <p:txBody>
          <a:bodyPr anchor="ctr"/>
          <a:lstStyle>
            <a:lvl1pPr defTabSz="2438337">
              <a:defRPr sz="11600" b="0" spc="-232">
                <a:solidFill>
                  <a:srgbClr val="000000"/>
                </a:solidFill>
                <a:latin typeface="Helvetica Neue Medium"/>
                <a:ea typeface="Helvetica Neue Medium"/>
                <a:cs typeface="Helvetica Neue Medium"/>
                <a:sym typeface="Helvetica Neue Medium"/>
              </a:defRPr>
            </a:lvl1pPr>
          </a:lstStyle>
          <a:p>
            <a:r>
              <a:t>Section Title</a:t>
            </a:r>
          </a:p>
        </p:txBody>
      </p:sp>
      <p:sp>
        <p:nvSpPr>
          <p:cNvPr id="53" name="Slide Number"/>
          <p:cNvSpPr txBox="1">
            <a:spLocks noGrp="1"/>
          </p:cNvSpPr>
          <p:nvPr>
            <p:ph type="sldNum" sz="quarter" idx="2"/>
          </p:nvPr>
        </p:nvSpPr>
        <p:spPr>
          <a:xfrm>
            <a:off x="12001500" y="13085233"/>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60" name="Agenda Title"/>
          <p:cNvSpPr txBox="1">
            <a:spLocks noGrp="1"/>
          </p:cNvSpPr>
          <p:nvPr>
            <p:ph type="title" hasCustomPrompt="1"/>
          </p:nvPr>
        </p:nvSpPr>
        <p:spPr>
          <a:xfrm>
            <a:off x="1206500" y="1079500"/>
            <a:ext cx="21971000" cy="1435100"/>
          </a:xfrm>
          <a:prstGeom prst="rect">
            <a:avLst/>
          </a:prstGeom>
        </p:spPr>
        <p:txBody>
          <a:bodyPr/>
          <a:lstStyle>
            <a:lvl1pPr defTabSz="2438337">
              <a:defRPr spc="-170"/>
            </a:lvl1pPr>
          </a:lstStyle>
          <a:p>
            <a:r>
              <a:t>Agenda Title</a:t>
            </a:r>
          </a:p>
        </p:txBody>
      </p:sp>
      <p:sp>
        <p:nvSpPr>
          <p:cNvPr id="61" name="Body Level One…"/>
          <p:cNvSpPr txBox="1">
            <a:spLocks noGrp="1"/>
          </p:cNvSpPr>
          <p:nvPr>
            <p:ph type="body" sz="quarter" idx="1" hasCustomPrompt="1"/>
          </p:nvPr>
        </p:nvSpPr>
        <p:spPr>
          <a:xfrm>
            <a:off x="1206500" y="2372961"/>
            <a:ext cx="21971000" cy="934781"/>
          </a:xfrm>
          <a:prstGeom prst="rect">
            <a:avLst/>
          </a:prstGeom>
        </p:spPr>
        <p:txBody>
          <a:bodyPr lIns="45718" tIns="45718" rIns="45718" bIns="45718"/>
          <a:lstStyle>
            <a:lvl1pPr marL="0" indent="0" defTabSz="825500">
              <a:lnSpc>
                <a:spcPct val="100000"/>
              </a:lnSpc>
              <a:spcBef>
                <a:spcPts val="0"/>
              </a:spcBef>
              <a:buSzTx/>
              <a:buNone/>
              <a:defRPr sz="5500" b="1"/>
            </a:lvl1pPr>
            <a:lvl2pPr marL="1308100" indent="-698500" defTabSz="825500">
              <a:lnSpc>
                <a:spcPct val="100000"/>
              </a:lnSpc>
              <a:spcBef>
                <a:spcPts val="0"/>
              </a:spcBef>
              <a:defRPr sz="5500" b="1"/>
            </a:lvl2pPr>
            <a:lvl3pPr marL="1917700" indent="-698500" defTabSz="825500">
              <a:lnSpc>
                <a:spcPct val="100000"/>
              </a:lnSpc>
              <a:spcBef>
                <a:spcPts val="0"/>
              </a:spcBef>
              <a:defRPr sz="5500" b="1"/>
            </a:lvl3pPr>
            <a:lvl4pPr marL="2527300" indent="-698500" defTabSz="825500">
              <a:lnSpc>
                <a:spcPct val="100000"/>
              </a:lnSpc>
              <a:spcBef>
                <a:spcPts val="0"/>
              </a:spcBef>
              <a:defRPr sz="5500" b="1"/>
            </a:lvl4pPr>
            <a:lvl5pPr marL="3136900" indent="-698500" defTabSz="825500">
              <a:lnSpc>
                <a:spcPct val="100000"/>
              </a:lnSpc>
              <a:spcBef>
                <a:spcPts val="0"/>
              </a:spcBef>
              <a:defRPr sz="5500" b="1"/>
            </a:lvl5pPr>
          </a:lstStyle>
          <a:p>
            <a:r>
              <a:t>Agenda Subtitle</a:t>
            </a:r>
          </a:p>
          <a:p>
            <a:pPr lvl="1"/>
            <a:endParaRPr/>
          </a:p>
          <a:p>
            <a:pPr lvl="2"/>
            <a:endParaRPr/>
          </a:p>
          <a:p>
            <a:pPr lvl="3"/>
            <a:endParaRPr/>
          </a:p>
          <a:p>
            <a:pPr lvl="4"/>
            <a:endParaRPr/>
          </a:p>
        </p:txBody>
      </p:sp>
      <p:sp>
        <p:nvSpPr>
          <p:cNvPr id="62" name="Body Level One…"/>
          <p:cNvSpPr txBox="1">
            <a:spLocks noGrp="1"/>
          </p:cNvSpPr>
          <p:nvPr>
            <p:ph type="body" idx="21" hasCustomPrompt="1"/>
          </p:nvPr>
        </p:nvSpPr>
        <p:spPr>
          <a:xfrm>
            <a:off x="1206500" y="4248503"/>
            <a:ext cx="21971000" cy="8256014"/>
          </a:xfrm>
          <a:prstGeom prst="rect">
            <a:avLst/>
          </a:prstGeom>
        </p:spPr>
        <p:txBody>
          <a:bodyPr/>
          <a:lstStyle>
            <a:lvl1pPr marL="0" indent="0" defTabSz="825500">
              <a:lnSpc>
                <a:spcPct val="100000"/>
              </a:lnSpc>
              <a:spcBef>
                <a:spcPts val="1800"/>
              </a:spcBef>
              <a:buSzTx/>
              <a:buNone/>
              <a:defRPr sz="5500" spc="-99"/>
            </a:lvl1pPr>
          </a:lstStyle>
          <a:p>
            <a:r>
              <a:t>Agenda Topics</a:t>
            </a:r>
          </a:p>
        </p:txBody>
      </p:sp>
      <p:sp>
        <p:nvSpPr>
          <p:cNvPr id="63"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70"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1pPr>
            <a:lvl2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2pPr>
            <a:lvl3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3pPr>
            <a:lvl4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4pPr>
            <a:lvl5pPr marL="0" indent="0" algn="ctr" defTabSz="2438337">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71"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78" name="Body Level One…"/>
          <p:cNvSpPr txBox="1">
            <a:spLocks noGrp="1"/>
          </p:cNvSpPr>
          <p:nvPr>
            <p:ph type="body" idx="1" hasCustomPrompt="1"/>
          </p:nvPr>
        </p:nvSpPr>
        <p:spPr>
          <a:xfrm>
            <a:off x="1206500" y="1075926"/>
            <a:ext cx="21971000" cy="7241586"/>
          </a:xfrm>
          <a:prstGeom prst="rect">
            <a:avLst/>
          </a:prstGeom>
        </p:spPr>
        <p:txBody>
          <a:bodyPr anchor="b"/>
          <a:lstStyle>
            <a:lvl1pPr marL="0" indent="0" algn="ctr" defTabSz="2438337">
              <a:lnSpc>
                <a:spcPct val="80000"/>
              </a:lnSpc>
              <a:spcBef>
                <a:spcPts val="0"/>
              </a:spcBef>
              <a:buSzTx/>
              <a:buNone/>
              <a:defRPr sz="25000" b="1" spc="-250"/>
            </a:lvl1pPr>
            <a:lvl2pPr marL="0" indent="0" algn="ctr" defTabSz="2438337">
              <a:lnSpc>
                <a:spcPct val="80000"/>
              </a:lnSpc>
              <a:spcBef>
                <a:spcPts val="0"/>
              </a:spcBef>
              <a:buSzTx/>
              <a:buNone/>
              <a:defRPr sz="25000" b="1" spc="-250"/>
            </a:lvl2pPr>
            <a:lvl3pPr marL="0" indent="0" algn="ctr" defTabSz="2438337">
              <a:lnSpc>
                <a:spcPct val="80000"/>
              </a:lnSpc>
              <a:spcBef>
                <a:spcPts val="0"/>
              </a:spcBef>
              <a:buSzTx/>
              <a:buNone/>
              <a:defRPr sz="25000" b="1" spc="-250"/>
            </a:lvl3pPr>
            <a:lvl4pPr marL="0" indent="0" algn="ctr" defTabSz="2438337">
              <a:lnSpc>
                <a:spcPct val="80000"/>
              </a:lnSpc>
              <a:spcBef>
                <a:spcPts val="0"/>
              </a:spcBef>
              <a:buSzTx/>
              <a:buNone/>
              <a:defRPr sz="25000" b="1" spc="-250"/>
            </a:lvl4pPr>
            <a:lvl5pPr marL="0" indent="0" algn="ctr" defTabSz="2438337">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79" name="Fact information"/>
          <p:cNvSpPr txBox="1">
            <a:spLocks noGrp="1"/>
          </p:cNvSpPr>
          <p:nvPr>
            <p:ph type="body" sz="quarter" idx="21" hasCustomPrompt="1"/>
          </p:nvPr>
        </p:nvSpPr>
        <p:spPr>
          <a:xfrm>
            <a:off x="1206500" y="8262180"/>
            <a:ext cx="21971000" cy="934780"/>
          </a:xfrm>
          <a:prstGeom prst="rect">
            <a:avLst/>
          </a:prstGeom>
        </p:spPr>
        <p:txBody>
          <a:bodyPr lIns="45718" tIns="45718" rIns="45718" bIns="45718"/>
          <a:lstStyle>
            <a:lvl1pPr marL="0" indent="0" algn="ctr" defTabSz="825500">
              <a:lnSpc>
                <a:spcPct val="100000"/>
              </a:lnSpc>
              <a:spcBef>
                <a:spcPts val="0"/>
              </a:spcBef>
              <a:buSzTx/>
              <a:buNone/>
              <a:defRPr sz="5500" b="1"/>
            </a:lvl1pPr>
          </a:lstStyle>
          <a:p>
            <a:r>
              <a:t>Fact information</a:t>
            </a:r>
          </a:p>
        </p:txBody>
      </p:sp>
      <p:sp>
        <p:nvSpPr>
          <p:cNvPr id="80"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87" name="Body Level One…"/>
          <p:cNvSpPr txBox="1">
            <a:spLocks noGrp="1"/>
          </p:cNvSpPr>
          <p:nvPr>
            <p:ph type="body" sz="quarter" idx="1" hasCustomPrompt="1"/>
          </p:nvPr>
        </p:nvSpPr>
        <p:spPr>
          <a:xfrm>
            <a:off x="2430024" y="10675453"/>
            <a:ext cx="2020005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Attribution</a:t>
            </a:r>
          </a:p>
          <a:p>
            <a:pPr lvl="1"/>
            <a:endParaRPr/>
          </a:p>
          <a:p>
            <a:pPr lvl="2"/>
            <a:endParaRPr/>
          </a:p>
          <a:p>
            <a:pPr lvl="3"/>
            <a:endParaRPr/>
          </a:p>
          <a:p>
            <a:pPr lvl="4"/>
            <a:endParaRPr/>
          </a:p>
        </p:txBody>
      </p:sp>
      <p:sp>
        <p:nvSpPr>
          <p:cNvPr id="88" name="Body Level One…"/>
          <p:cNvSpPr txBox="1">
            <a:spLocks noGrp="1"/>
          </p:cNvSpPr>
          <p:nvPr>
            <p:ph type="body" sz="half" idx="21" hasCustomPrompt="1"/>
          </p:nvPr>
        </p:nvSpPr>
        <p:spPr>
          <a:xfrm>
            <a:off x="1753923" y="4939860"/>
            <a:ext cx="20876154" cy="3836281"/>
          </a:xfrm>
          <a:prstGeom prst="rect">
            <a:avLst/>
          </a:prstGeom>
        </p:spPr>
        <p:txBody>
          <a:bodyPr/>
          <a:lstStyle>
            <a:lvl1pPr marL="469900" indent="-300876" defTabSz="2438337">
              <a:spcBef>
                <a:spcPts val="0"/>
              </a:spcBef>
              <a:buSzTx/>
              <a:buNone/>
              <a:defRPr sz="8500" spc="-200">
                <a:latin typeface="Helvetica Neue Medium"/>
                <a:ea typeface="Helvetica Neue Medium"/>
                <a:cs typeface="Helvetica Neue Medium"/>
                <a:sym typeface="Helvetica Neue Medium"/>
              </a:defRPr>
            </a:lvl1pPr>
          </a:lstStyle>
          <a:p>
            <a:r>
              <a:t>“Notable Quote”</a:t>
            </a:r>
          </a:p>
        </p:txBody>
      </p:sp>
      <p:sp>
        <p:nvSpPr>
          <p:cNvPr id="89" name="Slide Number"/>
          <p:cNvSpPr txBox="1">
            <a:spLocks noGrp="1"/>
          </p:cNvSpPr>
          <p:nvPr>
            <p:ph type="sldNum" sz="quarter" idx="2"/>
          </p:nvPr>
        </p:nvSpPr>
        <p:spPr>
          <a:xfrm>
            <a:off x="12001500"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1pPr>
      <a:lvl2pPr marL="0" marR="0" indent="457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2pPr>
      <a:lvl3pPr marL="0" marR="0" indent="914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3pPr>
      <a:lvl4pPr marL="0" marR="0" indent="1371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4pPr>
      <a:lvl5pPr marL="0" marR="0" indent="18288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5pPr>
      <a:lvl6pPr marL="0" marR="0" indent="22860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6pPr>
      <a:lvl7pPr marL="0" marR="0" indent="27432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7pPr>
      <a:lvl8pPr marL="0" marR="0" indent="32004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8pPr>
      <a:lvl9pPr marL="0" marR="0" indent="3657600" algn="l" defTabSz="2438338" latinLnBrk="0">
        <a:lnSpc>
          <a:spcPct val="80000"/>
        </a:lnSpc>
        <a:spcBef>
          <a:spcPts val="0"/>
        </a:spcBef>
        <a:spcAft>
          <a:spcPts val="0"/>
        </a:spcAft>
        <a:buClrTx/>
        <a:buSzTx/>
        <a:buFontTx/>
        <a:buNone/>
        <a:tabLst/>
        <a:defRPr sz="8500" b="1" i="0" u="none" strike="noStrike" cap="none" spc="-170" baseline="0">
          <a:solidFill>
            <a:srgbClr val="005493"/>
          </a:solidFill>
          <a:uFillTx/>
          <a:latin typeface="+mj-lt"/>
          <a:ea typeface="+mj-ea"/>
          <a:cs typeface="+mj-cs"/>
          <a:sym typeface="Helvetica Neue"/>
        </a:defRPr>
      </a:lvl9pPr>
    </p:titleStyle>
    <p:bodyStyle>
      <a:lvl1pPr marL="609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1pPr>
      <a:lvl2pPr marL="1219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2pPr>
      <a:lvl3pPr marL="1828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3pPr>
      <a:lvl4pPr marL="2438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4pPr>
      <a:lvl5pPr marL="30480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5pPr>
      <a:lvl6pPr marL="36576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6pPr>
      <a:lvl7pPr marL="42672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7pPr>
      <a:lvl8pPr marL="48768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8pPr>
      <a:lvl9pPr marL="5486400" marR="0" indent="-609600" algn="l" defTabSz="2438338"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j-lt"/>
          <a:ea typeface="+mj-ea"/>
          <a:cs typeface="+mj-cs"/>
          <a:sym typeface="Helvetica Neue"/>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www.fastcompany.com/3047642/do-the-simple-thing-first-the-engineering-behind-instagra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32.png"/><Relationship Id="rId4" Type="http://schemas.openxmlformats.org/officeDocument/2006/relationships/hyperlink" Target="https://www.slideshare.net/optimizely/opti-con-2014-automated-experimentation-at-scal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Jonathan Bell, John Boyland, Mitch Wand…"/>
          <p:cNvSpPr txBox="1">
            <a:spLocks noGrp="1"/>
          </p:cNvSpPr>
          <p:nvPr>
            <p:ph type="body" sz="quarter" idx="1"/>
          </p:nvPr>
        </p:nvSpPr>
        <p:spPr>
          <a:xfrm>
            <a:off x="1201341" y="11177782"/>
            <a:ext cx="21971002" cy="1959510"/>
          </a:xfrm>
          <a:prstGeom prst="rect">
            <a:avLst/>
          </a:prstGeom>
        </p:spPr>
        <p:txBody>
          <a:bodyPr/>
          <a:lstStyle/>
          <a:p>
            <a:pPr>
              <a:defRPr>
                <a:solidFill>
                  <a:srgbClr val="005493"/>
                </a:solidFill>
              </a:defRPr>
            </a:pPr>
            <a:r>
              <a:t>Jonathan Bell, Adeel Bhutta, Mitch Wand</a:t>
            </a:r>
          </a:p>
          <a:p>
            <a:pPr>
              <a:defRPr>
                <a:solidFill>
                  <a:srgbClr val="005493"/>
                </a:solidFill>
              </a:defRPr>
            </a:pPr>
            <a:r>
              <a:t>Khoury College of Computer Sciences</a:t>
            </a:r>
            <a:br/>
            <a:r>
              <a:t>© 2022 released under </a:t>
            </a:r>
            <a:r>
              <a:rPr u="sng">
                <a:solidFill>
                  <a:srgbClr val="0000FF"/>
                </a:solidFill>
                <a:uFill>
                  <a:solidFill>
                    <a:srgbClr val="0000FF"/>
                  </a:solidFill>
                </a:uFill>
                <a:hlinkClick r:id="rId2"/>
              </a:rPr>
              <a:t>CC BY-SA</a:t>
            </a:r>
          </a:p>
        </p:txBody>
      </p:sp>
      <p:sp>
        <p:nvSpPr>
          <p:cNvPr id="154" name="CS 4530 &amp; CS 5500…"/>
          <p:cNvSpPr txBox="1">
            <a:spLocks noGrp="1"/>
          </p:cNvSpPr>
          <p:nvPr>
            <p:ph type="title"/>
          </p:nvPr>
        </p:nvSpPr>
        <p:spPr>
          <a:xfrm>
            <a:off x="1206495" y="2574990"/>
            <a:ext cx="21971006" cy="4648203"/>
          </a:xfrm>
          <a:prstGeom prst="rect">
            <a:avLst/>
          </a:prstGeom>
        </p:spPr>
        <p:txBody>
          <a:bodyPr/>
          <a:lstStyle>
            <a:lvl1pPr>
              <a:defRPr spc="-300">
                <a:solidFill>
                  <a:srgbClr val="005493"/>
                </a:solidFill>
              </a:defRPr>
            </a:lvl1pPr>
          </a:lstStyle>
          <a:p>
            <a:r>
              <a:t>CS 4530 Software Engineering</a:t>
            </a:r>
          </a:p>
        </p:txBody>
      </p:sp>
      <p:sp>
        <p:nvSpPr>
          <p:cNvPr id="155" name="Lecture 10.2: Continuous Integration"/>
          <p:cNvSpPr txBox="1"/>
          <p:nvPr/>
        </p:nvSpPr>
        <p:spPr>
          <a:xfrm>
            <a:off x="1201342" y="7223190"/>
            <a:ext cx="21971002" cy="1905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lvl1pPr algn="l" defTabSz="825500">
              <a:defRPr sz="5500" b="1">
                <a:solidFill>
                  <a:srgbClr val="000000"/>
                </a:solidFill>
              </a:defRPr>
            </a:lvl1pPr>
          </a:lstStyle>
          <a:p>
            <a:r>
              <a:t>Module 14: Continuous Development Processes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Example CI Pipeline - TravisCI"/>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 - TravisCI</a:t>
            </a:r>
          </a:p>
        </p:txBody>
      </p:sp>
      <p:sp>
        <p:nvSpPr>
          <p:cNvPr id="365" name="At a glance, see history of build"/>
          <p:cNvSpPr txBox="1">
            <a:spLocks noGrp="1"/>
          </p:cNvSpPr>
          <p:nvPr>
            <p:ph type="body" sz="quarter" idx="1"/>
          </p:nvPr>
        </p:nvSpPr>
        <p:spPr>
          <a:xfrm>
            <a:off x="1206500" y="2372961"/>
            <a:ext cx="21971000" cy="934780"/>
          </a:xfrm>
          <a:prstGeom prst="rect">
            <a:avLst/>
          </a:prstGeom>
        </p:spPr>
        <p:txBody>
          <a:bodyPr/>
          <a:lstStyle/>
          <a:p>
            <a:r>
              <a:t>At a glance, see history of build</a:t>
            </a:r>
          </a:p>
        </p:txBody>
      </p:sp>
      <p:sp>
        <p:nvSpPr>
          <p:cNvPr id="366" name="Slide bullet text"/>
          <p:cNvSpPr txBox="1">
            <a:spLocks noGrp="1"/>
          </p:cNvSpPr>
          <p:nvPr>
            <p:ph type="body" idx="21"/>
          </p:nvPr>
        </p:nvSpPr>
        <p:spPr>
          <a:prstGeom prst="rect">
            <a:avLst/>
          </a:prstGeom>
        </p:spPr>
        <p:txBody>
          <a:bodyPr/>
          <a:lstStyle/>
          <a:p>
            <a:endParaRPr/>
          </a:p>
        </p:txBody>
      </p:sp>
      <p:pic>
        <p:nvPicPr>
          <p:cNvPr id="367" name="Image" descr="Image"/>
          <p:cNvPicPr>
            <a:picLocks noChangeAspect="1"/>
          </p:cNvPicPr>
          <p:nvPr/>
        </p:nvPicPr>
        <p:blipFill>
          <a:blip r:embed="rId3"/>
          <a:stretch>
            <a:fillRect/>
          </a:stretch>
        </p:blipFill>
        <p:spPr>
          <a:xfrm>
            <a:off x="3097397" y="4387922"/>
            <a:ext cx="16753345" cy="13716002"/>
          </a:xfrm>
          <a:prstGeom prst="rect">
            <a:avLst/>
          </a:prstGeom>
          <a:ln w="12700">
            <a:miter lim="400000"/>
          </a:ln>
        </p:spPr>
      </p:pic>
      <p:sp>
        <p:nvSpPr>
          <p:cNvPr id="368"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Title 1"/>
          <p:cNvSpPr txBox="1">
            <a:spLocks noGrp="1"/>
          </p:cNvSpPr>
          <p:nvPr>
            <p:ph type="title"/>
          </p:nvPr>
        </p:nvSpPr>
        <p:spPr>
          <a:xfrm>
            <a:off x="1206500" y="1079499"/>
            <a:ext cx="21971000" cy="1433165"/>
          </a:xfrm>
          <a:prstGeom prst="rect">
            <a:avLst/>
          </a:prstGeom>
        </p:spPr>
        <p:txBody>
          <a:bodyPr/>
          <a:lstStyle>
            <a:lvl1pPr>
              <a:defRPr spc="-200"/>
            </a:lvl1pPr>
          </a:lstStyle>
          <a:p>
            <a:r>
              <a:rPr dirty="0"/>
              <a:t>CI In Practice: </a:t>
            </a:r>
            <a:r>
              <a:rPr lang="en-US" dirty="0"/>
              <a:t>Individual Project</a:t>
            </a:r>
            <a:r>
              <a:rPr dirty="0"/>
              <a:t> </a:t>
            </a:r>
            <a:r>
              <a:rPr dirty="0" err="1"/>
              <a:t>Autograder</a:t>
            </a:r>
            <a:endParaRPr dirty="0"/>
          </a:p>
        </p:txBody>
      </p:sp>
      <p:sp>
        <p:nvSpPr>
          <p:cNvPr id="373" name="TextBox 8"/>
          <p:cNvSpPr txBox="1"/>
          <p:nvPr/>
        </p:nvSpPr>
        <p:spPr>
          <a:xfrm>
            <a:off x="697831" y="2789931"/>
            <a:ext cx="16615611" cy="10010141"/>
          </a:xfrm>
          <a:prstGeom prst="rect">
            <a:avLst/>
          </a:prstGeom>
          <a:ln w="12700">
            <a:solidFill>
              <a:schemeClr val="accent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l">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algn="l">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push</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branches</a:t>
            </a:r>
            <a:r>
              <a:t>:</a:t>
            </a:r>
            <a:endParaRPr>
              <a:solidFill>
                <a:srgbClr val="00006D"/>
              </a:solidFill>
            </a:endParaRPr>
          </a:p>
          <a:p>
            <a:pPr algn="l">
              <a:defRPr sz="2200">
                <a:solidFill>
                  <a:srgbClr val="000000"/>
                </a:solidFill>
                <a:latin typeface="Courier"/>
                <a:ea typeface="Courier"/>
                <a:cs typeface="Courier"/>
                <a:sym typeface="Courier"/>
              </a:defRPr>
            </a:pPr>
            <a:r>
              <a:t>      - main</a:t>
            </a:r>
          </a:p>
          <a:p>
            <a:pPr algn="l">
              <a:defRPr sz="2200">
                <a:solidFill>
                  <a:srgbClr val="000000"/>
                </a:solidFill>
                <a:latin typeface="Courier"/>
                <a:ea typeface="Courier"/>
                <a:cs typeface="Courier"/>
                <a:sym typeface="Courier"/>
              </a:defRPr>
            </a:pPr>
            <a:r>
              <a:t>      - </a:t>
            </a:r>
            <a:r>
              <a:rPr b="1">
                <a:solidFill>
                  <a:srgbClr val="0F7003"/>
                </a:solidFill>
              </a:rPr>
              <a:t>'releases/*'</a:t>
            </a:r>
            <a:endParaRPr>
              <a:solidFill>
                <a:srgbClr val="0F7003"/>
              </a:solidFill>
            </a:endParaRPr>
          </a:p>
          <a:p>
            <a:pPr algn="l">
              <a:defRPr sz="2200" b="1">
                <a:solidFill>
                  <a:srgbClr val="00006D"/>
                </a:solidFill>
                <a:latin typeface="Courier"/>
                <a:ea typeface="Courier"/>
                <a:cs typeface="Courier"/>
                <a:sym typeface="Courier"/>
              </a:defRPr>
            </a:pPr>
            <a:r>
              <a:t>jobs</a:t>
            </a:r>
            <a:r>
              <a:rPr b="0">
                <a:solidFill>
                  <a:srgbClr val="000000"/>
                </a:solidFill>
              </a:rPr>
              <a:t>:</a:t>
            </a:r>
          </a:p>
          <a:p>
            <a:pPr algn="l">
              <a:defRPr sz="2200">
                <a:solidFill>
                  <a:srgbClr val="000000"/>
                </a:solidFill>
                <a:latin typeface="Courier"/>
                <a:ea typeface="Courier"/>
                <a:cs typeface="Courier"/>
                <a:sym typeface="Courier"/>
              </a:defRPr>
            </a:pPr>
            <a:r>
              <a:t>  </a:t>
            </a:r>
            <a:r>
              <a:rPr b="1">
                <a:solidFill>
                  <a:srgbClr val="00006D"/>
                </a:solidFill>
              </a:rPr>
              <a:t>build</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algn="l">
              <a:defRPr sz="2200">
                <a:solidFill>
                  <a:srgbClr val="000000"/>
                </a:solidFill>
                <a:latin typeface="Courier"/>
                <a:ea typeface="Courier"/>
                <a:cs typeface="Courier"/>
                <a:sym typeface="Courier"/>
              </a:defRPr>
            </a:pPr>
            <a:r>
              <a:t>          npm install</a:t>
            </a:r>
          </a:p>
          <a:p>
            <a:pPr algn="l">
              <a:defRPr sz="2200">
                <a:solidFill>
                  <a:srgbClr val="000000"/>
                </a:solidFill>
                <a:latin typeface="Courier"/>
                <a:ea typeface="Courier"/>
                <a:cs typeface="Courier"/>
                <a:sym typeface="Courier"/>
              </a:defRPr>
            </a:pPr>
            <a:r>
              <a:t>  </a:t>
            </a:r>
            <a:r>
              <a:rPr b="1">
                <a:solidFill>
                  <a:srgbClr val="00006D"/>
                </a:solidFill>
              </a:rPr>
              <a:t>test</a:t>
            </a:r>
            <a:r>
              <a:t>:</a:t>
            </a:r>
            <a:endParaRPr>
              <a:solidFill>
                <a:srgbClr val="6D6D6D"/>
              </a:solidFill>
            </a:endParaRPr>
          </a:p>
          <a:p>
            <a:pPr algn="l">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algn="l">
              <a:defRPr sz="2200">
                <a:solidFill>
                  <a:srgbClr val="000000"/>
                </a:solidFill>
                <a:latin typeface="Courier"/>
                <a:ea typeface="Courier"/>
                <a:cs typeface="Courier"/>
                <a:sym typeface="Courier"/>
              </a:defRPr>
            </a:pPr>
            <a:r>
              <a:t>    </a:t>
            </a:r>
            <a:r>
              <a:rPr b="1">
                <a:solidFill>
                  <a:srgbClr val="00006D"/>
                </a:solidFill>
              </a:rPr>
              <a:t>strategy</a:t>
            </a:r>
            <a:r>
              <a:t>:</a:t>
            </a:r>
            <a:endParaRPr>
              <a:solidFill>
                <a:srgbClr val="00006D"/>
              </a:solidFill>
            </a:endParaRPr>
          </a:p>
          <a:p>
            <a:pPr algn="l">
              <a:defRPr sz="2200">
                <a:solidFill>
                  <a:srgbClr val="000000"/>
                </a:solidFill>
                <a:latin typeface="Courier"/>
                <a:ea typeface="Courier"/>
                <a:cs typeface="Courier"/>
                <a:sym typeface="Courier"/>
              </a:defRPr>
            </a:pPr>
            <a:r>
              <a:t>      </a:t>
            </a:r>
            <a:r>
              <a:rPr b="1">
                <a:solidFill>
                  <a:srgbClr val="00006D"/>
                </a:solidFill>
              </a:rPr>
              <a:t>matrix</a:t>
            </a:r>
            <a:r>
              <a:t>:</a:t>
            </a:r>
          </a:p>
          <a:p>
            <a:pPr algn="l">
              <a:defRPr sz="2200">
                <a:solidFill>
                  <a:srgbClr val="000000"/>
                </a:solidFill>
                <a:latin typeface="Courier"/>
                <a:ea typeface="Courier"/>
                <a:cs typeface="Courier"/>
                <a:sym typeface="Courier"/>
              </a:defRPr>
            </a:pPr>
            <a:r>
              <a:t>        </a:t>
            </a:r>
            <a:r>
              <a:rPr b="1">
                <a:solidFill>
                  <a:srgbClr val="00006D"/>
                </a:solidFill>
              </a:rPr>
              <a:t>submission</a:t>
            </a:r>
            <a:r>
              <a:t>: [a, b, c, ts-ignore, linting-error, non-green-tests, empty]</a:t>
            </a:r>
          </a:p>
          <a:p>
            <a:pPr algn="l">
              <a:defRPr sz="2200">
                <a:solidFill>
                  <a:srgbClr val="000000"/>
                </a:solidFill>
                <a:latin typeface="Courier"/>
                <a:ea typeface="Courier"/>
                <a:cs typeface="Courier"/>
                <a:sym typeface="Courier"/>
              </a:defRPr>
            </a:pPr>
            <a:r>
              <a:t>    </a:t>
            </a:r>
            <a:r>
              <a:rPr b="1">
                <a:solidFill>
                  <a:srgbClr val="00006D"/>
                </a:solidFill>
              </a:rPr>
              <a:t>steps</a:t>
            </a:r>
            <a:r>
              <a:t>:</a:t>
            </a:r>
          </a:p>
          <a:p>
            <a:pPr algn="l">
              <a:defRPr sz="2200">
                <a:solidFill>
                  <a:srgbClr val="000000"/>
                </a:solidFill>
                <a:latin typeface="Courier"/>
                <a:ea typeface="Courier"/>
                <a:cs typeface="Courier"/>
                <a:sym typeface="Courier"/>
              </a:defRPr>
            </a:pPr>
            <a:r>
              <a:t>      - </a:t>
            </a:r>
            <a:r>
              <a:rPr b="1">
                <a:solidFill>
                  <a:srgbClr val="00006D"/>
                </a:solidFill>
              </a:rPr>
              <a:t>uses</a:t>
            </a:r>
            <a:r>
              <a:t>: actions/checkout@v2</a:t>
            </a:r>
          </a:p>
          <a:p>
            <a:pPr algn="l">
              <a:defRPr sz="2200">
                <a:solidFill>
                  <a:srgbClr val="000000"/>
                </a:solidFill>
                <a:latin typeface="Courier"/>
                <a:ea typeface="Courier"/>
                <a:cs typeface="Courier"/>
                <a:sym typeface="Courier"/>
              </a:defRPr>
            </a:pPr>
            <a:r>
              <a:t>      - </a:t>
            </a:r>
            <a:r>
              <a:rPr b="1">
                <a:solidFill>
                  <a:srgbClr val="00006D"/>
                </a:solidFill>
              </a:rPr>
              <a:t>uses</a:t>
            </a:r>
            <a:r>
              <a:t>: actions/setup-node@v2</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algn="l">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algn="l">
              <a:defRPr sz="2200">
                <a:solidFill>
                  <a:srgbClr val="000000"/>
                </a:solidFill>
                <a:latin typeface="Courier"/>
                <a:ea typeface="Courier"/>
                <a:cs typeface="Courier"/>
                <a:sym typeface="Courier"/>
              </a:defRPr>
            </a:pPr>
            <a:r>
              <a:t>        </a:t>
            </a:r>
            <a:r>
              <a:rPr b="1">
                <a:solidFill>
                  <a:srgbClr val="00006D"/>
                </a:solidFill>
              </a:rPr>
              <a:t>with</a:t>
            </a:r>
            <a:r>
              <a:t>:</a:t>
            </a:r>
          </a:p>
          <a:p>
            <a:pPr algn="l">
              <a:defRPr sz="2200">
                <a:solidFill>
                  <a:srgbClr val="000000"/>
                </a:solidFill>
                <a:latin typeface="Courier"/>
                <a:ea typeface="Courier"/>
                <a:cs typeface="Courier"/>
                <a:sym typeface="Courier"/>
              </a:defRPr>
            </a:pPr>
            <a:r>
              <a:t>          </a:t>
            </a:r>
            <a:r>
              <a:rPr b="1">
                <a:solidFill>
                  <a:srgbClr val="00006D"/>
                </a:solidFill>
              </a:rPr>
              <a:t>submission-directory</a:t>
            </a:r>
            <a:r>
              <a:t>: solutions/${{ matrix.submission }}</a:t>
            </a:r>
          </a:p>
        </p:txBody>
      </p:sp>
      <p:pic>
        <p:nvPicPr>
          <p:cNvPr id="374" name="Picture 9" descr="Picture 9"/>
          <p:cNvPicPr>
            <a:picLocks noChangeAspect="1"/>
          </p:cNvPicPr>
          <p:nvPr/>
        </p:nvPicPr>
        <p:blipFill>
          <a:blip r:embed="rId3"/>
          <a:stretch>
            <a:fillRect/>
          </a:stretch>
        </p:blipFill>
        <p:spPr>
          <a:xfrm>
            <a:off x="17394527" y="3038975"/>
            <a:ext cx="5870872" cy="9882940"/>
          </a:xfrm>
          <a:prstGeom prst="rect">
            <a:avLst/>
          </a:prstGeom>
          <a:ln w="12700">
            <a:miter lim="400000"/>
          </a:ln>
        </p:spPr>
      </p:pic>
      <p:sp>
        <p:nvSpPr>
          <p:cNvPr id="375" name="TextBox 10"/>
          <p:cNvSpPr txBox="1"/>
          <p:nvPr/>
        </p:nvSpPr>
        <p:spPr>
          <a:xfrm>
            <a:off x="503400" y="2295949"/>
            <a:ext cx="3517089" cy="461366"/>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test.yml (CI workflow file)</a:t>
            </a:r>
          </a:p>
        </p:txBody>
      </p:sp>
      <p:sp>
        <p:nvSpPr>
          <p:cNvPr id="376" name="TextBox 11"/>
          <p:cNvSpPr txBox="1"/>
          <p:nvPr/>
        </p:nvSpPr>
        <p:spPr>
          <a:xfrm>
            <a:off x="17545783" y="2568665"/>
            <a:ext cx="3281173" cy="461366"/>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 name="Attributes of Effective CI Processes"/>
          <p:cNvSpPr txBox="1">
            <a:spLocks noGrp="1"/>
          </p:cNvSpPr>
          <p:nvPr>
            <p:ph type="title"/>
          </p:nvPr>
        </p:nvSpPr>
        <p:spPr>
          <a:prstGeom prst="rect">
            <a:avLst/>
          </a:prstGeom>
        </p:spPr>
        <p:txBody>
          <a:bodyPr/>
          <a:lstStyle/>
          <a:p>
            <a:r>
              <a:t>Attributes of Effective CI Processes</a:t>
            </a:r>
          </a:p>
        </p:txBody>
      </p:sp>
      <p:sp>
        <p:nvSpPr>
          <p:cNvPr id="381" name="Slide Subtitle"/>
          <p:cNvSpPr txBox="1">
            <a:spLocks noGrp="1"/>
          </p:cNvSpPr>
          <p:nvPr>
            <p:ph type="body" sz="quarter" idx="1"/>
          </p:nvPr>
        </p:nvSpPr>
        <p:spPr>
          <a:prstGeom prst="rect">
            <a:avLst/>
          </a:prstGeom>
        </p:spPr>
        <p:txBody>
          <a:bodyPr/>
          <a:lstStyle/>
          <a:p>
            <a:endParaRPr/>
          </a:p>
        </p:txBody>
      </p:sp>
      <p:sp>
        <p:nvSpPr>
          <p:cNvPr id="382" name="Body Level One…"/>
          <p:cNvSpPr txBox="1">
            <a:spLocks noGrp="1"/>
          </p:cNvSpPr>
          <p:nvPr>
            <p:ph type="body" idx="21"/>
          </p:nvPr>
        </p:nvSpPr>
        <p:spPr>
          <a:xfrm>
            <a:off x="1206500" y="4248503"/>
            <a:ext cx="13472225" cy="825601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not allow builds to remain broken for a long time</a:t>
            </a:r>
          </a:p>
          <a:p>
            <a:r>
              <a:t>CI should run for every change</a:t>
            </a:r>
          </a:p>
          <a:p>
            <a:r>
              <a:t>CI should be </a:t>
            </a:r>
            <a:r>
              <a:rPr i="1"/>
              <a:t>fast</a:t>
            </a:r>
            <a:r>
              <a:t>, providing feedback within minutes or hours</a:t>
            </a:r>
          </a:p>
          <a:p>
            <a:r>
              <a:t>CI should not completely replace pre-commit testing</a:t>
            </a:r>
          </a:p>
        </p:txBody>
      </p:sp>
      <p:pic>
        <p:nvPicPr>
          <p:cNvPr id="383" name="Image" descr="Image"/>
          <p:cNvPicPr>
            <a:picLocks noChangeAspect="1"/>
          </p:cNvPicPr>
          <p:nvPr/>
        </p:nvPicPr>
        <p:blipFill>
          <a:blip r:embed="rId2"/>
          <a:srcRect r="27608"/>
          <a:stretch>
            <a:fillRect/>
          </a:stretch>
        </p:blipFill>
        <p:spPr>
          <a:xfrm>
            <a:off x="15698441" y="9175911"/>
            <a:ext cx="8111770" cy="4267567"/>
          </a:xfrm>
          <a:prstGeom prst="rect">
            <a:avLst/>
          </a:prstGeom>
          <a:ln w="12700">
            <a:miter lim="400000"/>
          </a:ln>
        </p:spPr>
      </p:pic>
      <p:pic>
        <p:nvPicPr>
          <p:cNvPr id="384" name="Image" descr="Image"/>
          <p:cNvPicPr>
            <a:picLocks noChangeAspect="1"/>
          </p:cNvPicPr>
          <p:nvPr/>
        </p:nvPicPr>
        <p:blipFill>
          <a:blip r:embed="rId3"/>
          <a:stretch>
            <a:fillRect/>
          </a:stretch>
        </p:blipFill>
        <p:spPr>
          <a:xfrm>
            <a:off x="15685698" y="3588992"/>
            <a:ext cx="8137138" cy="4705254"/>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How do we apply 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How do we apply continuous integration?</a:t>
            </a:r>
          </a:p>
        </p:txBody>
      </p:sp>
      <p:sp>
        <p:nvSpPr>
          <p:cNvPr id="387" name="Testing the right things at the right time"/>
          <p:cNvSpPr txBox="1">
            <a:spLocks noGrp="1"/>
          </p:cNvSpPr>
          <p:nvPr>
            <p:ph type="body" sz="quarter" idx="1"/>
          </p:nvPr>
        </p:nvSpPr>
        <p:spPr>
          <a:xfrm>
            <a:off x="1206500" y="2372961"/>
            <a:ext cx="21971000" cy="934780"/>
          </a:xfrm>
          <a:prstGeom prst="rect">
            <a:avLst/>
          </a:prstGeom>
        </p:spPr>
        <p:txBody>
          <a:bodyPr/>
          <a:lstStyle/>
          <a:p>
            <a:r>
              <a:t>Testing the right things at the right time</a:t>
            </a:r>
          </a:p>
        </p:txBody>
      </p:sp>
      <p:sp>
        <p:nvSpPr>
          <p:cNvPr id="388" name="Do we integrate changes immediately, or do a pre-commit test?…"/>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Do we integrate changes immediately, or do a pre-commit test?</a:t>
            </a:r>
          </a:p>
          <a:p>
            <a:r>
              <a:t>Which tests do we run when we integrate?</a:t>
            </a:r>
          </a:p>
          <a:p>
            <a:r>
              <a:t>How do we compose the system under test at each point?</a:t>
            </a:r>
          </a:p>
        </p:txBody>
      </p:sp>
      <p:grpSp>
        <p:nvGrpSpPr>
          <p:cNvPr id="411" name="Group"/>
          <p:cNvGrpSpPr/>
          <p:nvPr/>
        </p:nvGrpSpPr>
        <p:grpSpPr>
          <a:xfrm>
            <a:off x="5267221" y="9369530"/>
            <a:ext cx="13849557" cy="2144057"/>
            <a:chOff x="-2" y="-1"/>
            <a:chExt cx="13849556" cy="2144056"/>
          </a:xfrm>
        </p:grpSpPr>
        <p:grpSp>
          <p:nvGrpSpPr>
            <p:cNvPr id="391" name="Facebook.com"/>
            <p:cNvGrpSpPr/>
            <p:nvPr/>
          </p:nvGrpSpPr>
          <p:grpSpPr>
            <a:xfrm>
              <a:off x="-3" y="-2"/>
              <a:ext cx="13849557" cy="2144057"/>
              <a:chOff x="-1" y="-1"/>
              <a:chExt cx="13849555" cy="2144056"/>
            </a:xfrm>
          </p:grpSpPr>
          <p:sp>
            <p:nvSpPr>
              <p:cNvPr id="389"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390" name="My Social Network App"/>
              <p:cNvSpPr/>
              <p:nvPr/>
            </p:nvSpPr>
            <p:spPr>
              <a:xfrm>
                <a:off x="-2" y="-2"/>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394" name="Cache Check"/>
            <p:cNvGrpSpPr/>
            <p:nvPr/>
          </p:nvGrpSpPr>
          <p:grpSpPr>
            <a:xfrm>
              <a:off x="200564" y="795249"/>
              <a:ext cx="1785943" cy="1071622"/>
              <a:chOff x="0" y="0"/>
              <a:chExt cx="1785941" cy="1071620"/>
            </a:xfrm>
          </p:grpSpPr>
          <p:sp>
            <p:nvSpPr>
              <p:cNvPr id="392"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3"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397" name="Send response"/>
            <p:cNvGrpSpPr/>
            <p:nvPr/>
          </p:nvGrpSpPr>
          <p:grpSpPr>
            <a:xfrm>
              <a:off x="11443034" y="795249"/>
              <a:ext cx="2245691" cy="1071622"/>
              <a:chOff x="0" y="0"/>
              <a:chExt cx="2245690" cy="1071620"/>
            </a:xfrm>
          </p:grpSpPr>
          <p:sp>
            <p:nvSpPr>
              <p:cNvPr id="395"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6"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400" name="Build friends list"/>
            <p:cNvGrpSpPr/>
            <p:nvPr/>
          </p:nvGrpSpPr>
          <p:grpSpPr>
            <a:xfrm>
              <a:off x="2456759" y="795249"/>
              <a:ext cx="2245693" cy="1071622"/>
              <a:chOff x="-1" y="0"/>
              <a:chExt cx="2245691" cy="1071620"/>
            </a:xfrm>
          </p:grpSpPr>
          <p:sp>
            <p:nvSpPr>
              <p:cNvPr id="398"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399"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403" name="Build Suggestions"/>
            <p:cNvGrpSpPr/>
            <p:nvPr/>
          </p:nvGrpSpPr>
          <p:grpSpPr>
            <a:xfrm>
              <a:off x="8292150" y="795249"/>
              <a:ext cx="2714343" cy="1071622"/>
              <a:chOff x="0" y="0"/>
              <a:chExt cx="2714342" cy="1071620"/>
            </a:xfrm>
          </p:grpSpPr>
          <p:sp>
            <p:nvSpPr>
              <p:cNvPr id="401"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2"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406" name="Build Newsfeed"/>
            <p:cNvGrpSpPr/>
            <p:nvPr/>
          </p:nvGrpSpPr>
          <p:grpSpPr>
            <a:xfrm>
              <a:off x="5140128" y="795249"/>
              <a:ext cx="2714343" cy="1071622"/>
              <a:chOff x="0" y="0"/>
              <a:chExt cx="2714342" cy="1071620"/>
            </a:xfrm>
          </p:grpSpPr>
          <p:sp>
            <p:nvSpPr>
              <p:cNvPr id="404"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405"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407" name="Line"/>
            <p:cNvSpPr/>
            <p:nvPr/>
          </p:nvSpPr>
          <p:spPr>
            <a:xfrm>
              <a:off x="1980897" y="1328416"/>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8" name="Line"/>
            <p:cNvSpPr/>
            <p:nvPr/>
          </p:nvSpPr>
          <p:spPr>
            <a:xfrm>
              <a:off x="4714413"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09" name="Line"/>
            <p:cNvSpPr/>
            <p:nvPr/>
          </p:nvSpPr>
          <p:spPr>
            <a:xfrm>
              <a:off x="7858272"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10" name="Line"/>
            <p:cNvSpPr/>
            <p:nvPr/>
          </p:nvSpPr>
          <p:spPr>
            <a:xfrm>
              <a:off x="11014094" y="1325988"/>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412" name="Changed code"/>
          <p:cNvSpPr txBox="1"/>
          <p:nvPr/>
        </p:nvSpPr>
        <p:spPr>
          <a:xfrm>
            <a:off x="11504972" y="7975496"/>
            <a:ext cx="3045334"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Changed code</a:t>
            </a:r>
          </a:p>
        </p:txBody>
      </p:sp>
      <p:sp>
        <p:nvSpPr>
          <p:cNvPr id="413" name="Callout"/>
          <p:cNvSpPr/>
          <p:nvPr/>
        </p:nvSpPr>
        <p:spPr>
          <a:xfrm>
            <a:off x="10245707" y="861237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4" name="Callout"/>
          <p:cNvSpPr/>
          <p:nvPr/>
        </p:nvSpPr>
        <p:spPr>
          <a:xfrm>
            <a:off x="13454366" y="10102798"/>
            <a:ext cx="3053955" cy="3056337"/>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5" name="Callout"/>
          <p:cNvSpPr/>
          <p:nvPr/>
        </p:nvSpPr>
        <p:spPr>
          <a:xfrm>
            <a:off x="7596279" y="10102798"/>
            <a:ext cx="2674940" cy="3017840"/>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416" name="Other developers’ changed code"/>
          <p:cNvSpPr txBox="1"/>
          <p:nvPr/>
        </p:nvSpPr>
        <p:spPr>
          <a:xfrm>
            <a:off x="8853613" y="13135906"/>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xfrm>
            <a:off x="1206500" y="1079499"/>
            <a:ext cx="21971000" cy="1433165"/>
          </a:xfrm>
          <a:prstGeom prst="rect">
            <a:avLst/>
          </a:prstGeom>
        </p:spPr>
        <p:txBody>
          <a:bodyPr/>
          <a:lstStyle>
            <a:lvl1pPr>
              <a:defRPr spc="-200"/>
            </a:lvl1pPr>
          </a:lstStyle>
          <a:p>
            <a:r>
              <a:t>Use Scalable Cloud Resources for CI</a:t>
            </a:r>
          </a:p>
        </p:txBody>
      </p:sp>
      <p:sp>
        <p:nvSpPr>
          <p:cNvPr id="421" name="Text Placeholder 2"/>
          <p:cNvSpPr txBox="1">
            <a:spLocks noGrp="1"/>
          </p:cNvSpPr>
          <p:nvPr>
            <p:ph type="body" sz="quarter" idx="1"/>
          </p:nvPr>
        </p:nvSpPr>
        <p:spPr>
          <a:xfrm>
            <a:off x="1158373" y="2998603"/>
            <a:ext cx="21971001" cy="934780"/>
          </a:xfrm>
          <a:prstGeom prst="rect">
            <a:avLst/>
          </a:prstGeom>
        </p:spPr>
        <p:txBody>
          <a:bodyPr/>
          <a:lstStyle/>
          <a:p>
            <a:r>
              <a:t>Example: Developing a Fuzzer</a:t>
            </a:r>
          </a:p>
        </p:txBody>
      </p:sp>
      <p:sp>
        <p:nvSpPr>
          <p:cNvPr id="422" name="Text Placeholder 3"/>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“Fuzzers” are automated testing systems that aim to automatically generate inputs to programs that cover code and reveal bugs</a:t>
            </a:r>
          </a:p>
          <a:p>
            <a:r>
              <a:t>Fuzzers are non-deterministic: to evaluate with confidence, need repeated, long-running trials</a:t>
            </a:r>
          </a:p>
          <a:p>
            <a:r>
              <a:t>Evaluating fuzzers is time consuming, determining which changes impact performance is confusing</a:t>
            </a:r>
          </a:p>
          <a:p>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25" name="Picture 4" descr="Picture 4"/>
          <p:cNvPicPr>
            <a:picLocks noChangeAspect="1"/>
          </p:cNvPicPr>
          <p:nvPr/>
        </p:nvPicPr>
        <p:blipFill>
          <a:blip r:embed="rId3"/>
          <a:stretch>
            <a:fillRect/>
          </a:stretch>
        </p:blipFill>
        <p:spPr>
          <a:xfrm>
            <a:off x="249656" y="3271253"/>
            <a:ext cx="14211301" cy="7366001"/>
          </a:xfrm>
          <a:prstGeom prst="rect">
            <a:avLst/>
          </a:prstGeom>
          <a:ln w="12700">
            <a:miter lim="400000"/>
          </a:ln>
        </p:spPr>
      </p:pic>
      <p:sp>
        <p:nvSpPr>
          <p:cNvPr id="426" name="TextBox 9"/>
          <p:cNvSpPr txBox="1"/>
          <p:nvPr/>
        </p:nvSpPr>
        <p:spPr>
          <a:xfrm>
            <a:off x="-134754" y="13254335"/>
            <a:ext cx="6562024" cy="451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u="sng">
                <a:solidFill>
                  <a:srgbClr val="0000FF"/>
                </a:solidFill>
                <a:uFill>
                  <a:solidFill>
                    <a:srgbClr val="0000FF"/>
                  </a:solidFill>
                </a:uFill>
                <a:hlinkClick r:id="rId4"/>
              </a:rPr>
              <a:t>https://github.com/neu-se/CONFETTI/actions</a:t>
            </a:r>
            <a:r>
              <a:t> </a:t>
            </a:r>
          </a:p>
        </p:txBody>
      </p:sp>
      <p:pic>
        <p:nvPicPr>
          <p:cNvPr id="427" name="Picture 8" descr="Picture 8"/>
          <p:cNvPicPr>
            <a:picLocks noChangeAspect="1"/>
          </p:cNvPicPr>
          <p:nvPr/>
        </p:nvPicPr>
        <p:blipFill>
          <a:blip r:embed="rId5"/>
          <a:stretch>
            <a:fillRect/>
          </a:stretch>
        </p:blipFill>
        <p:spPr>
          <a:xfrm>
            <a:off x="10127246" y="8464884"/>
            <a:ext cx="13081001" cy="4775201"/>
          </a:xfrm>
          <a:prstGeom prst="rect">
            <a:avLst/>
          </a:prstGeom>
          <a:ln w="12700">
            <a:miter lim="400000"/>
          </a:ln>
        </p:spPr>
      </p:pic>
      <p:sp>
        <p:nvSpPr>
          <p:cNvPr id="428" name="TextBox 10"/>
          <p:cNvSpPr txBox="1"/>
          <p:nvPr/>
        </p:nvSpPr>
        <p:spPr>
          <a:xfrm>
            <a:off x="7243010" y="5342021"/>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Every commit: Run 10 minute performance test on 5 benchmarks, repeating each test 5 times (25 concurrent jobs)</a:t>
            </a:r>
          </a:p>
        </p:txBody>
      </p:sp>
      <p:sp>
        <p:nvSpPr>
          <p:cNvPr id="429" name="TextBox 13"/>
          <p:cNvSpPr txBox="1"/>
          <p:nvPr/>
        </p:nvSpPr>
        <p:spPr>
          <a:xfrm>
            <a:off x="17213179" y="10307053"/>
            <a:ext cx="5269832"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Title 1"/>
          <p:cNvSpPr txBox="1">
            <a:spLocks noGrp="1"/>
          </p:cNvSpPr>
          <p:nvPr>
            <p:ph type="title"/>
          </p:nvPr>
        </p:nvSpPr>
        <p:spPr>
          <a:xfrm>
            <a:off x="1206500" y="1079499"/>
            <a:ext cx="21971000" cy="1433165"/>
          </a:xfrm>
          <a:prstGeom prst="rect">
            <a:avLst/>
          </a:prstGeom>
        </p:spPr>
        <p:txBody>
          <a:bodyPr/>
          <a:lstStyle>
            <a:lvl1pPr>
              <a:defRPr spc="-200"/>
            </a:lvl1pPr>
          </a:lstStyle>
          <a:p>
            <a:r>
              <a:t>CI Pipelines Automate Performance Testing</a:t>
            </a:r>
          </a:p>
        </p:txBody>
      </p:sp>
      <p:pic>
        <p:nvPicPr>
          <p:cNvPr id="434" name="Picture 8" descr="Picture 8"/>
          <p:cNvPicPr>
            <a:picLocks noChangeAspect="1"/>
          </p:cNvPicPr>
          <p:nvPr/>
        </p:nvPicPr>
        <p:blipFill>
          <a:blip r:embed="rId3"/>
          <a:stretch>
            <a:fillRect/>
          </a:stretch>
        </p:blipFill>
        <p:spPr>
          <a:xfrm>
            <a:off x="10996862" y="4566651"/>
            <a:ext cx="13081001" cy="4775201"/>
          </a:xfrm>
          <a:prstGeom prst="rect">
            <a:avLst/>
          </a:prstGeom>
          <a:ln w="12700">
            <a:miter lim="400000"/>
          </a:ln>
        </p:spPr>
      </p:pic>
      <p:sp>
        <p:nvSpPr>
          <p:cNvPr id="435" name="TextBox 13"/>
          <p:cNvSpPr txBox="1"/>
          <p:nvPr/>
        </p:nvSpPr>
        <p:spPr>
          <a:xfrm>
            <a:off x="18082795" y="6408821"/>
            <a:ext cx="5269833" cy="1828801"/>
          </a:xfrm>
          <a:prstGeom prst="rect">
            <a:avLst/>
          </a:prstGeom>
          <a:solidFill>
            <a:srgbClr val="FFF7D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2800">
                <a:latin typeface="Ink Free"/>
                <a:ea typeface="Ink Free"/>
                <a:cs typeface="Ink Free"/>
                <a:sym typeface="Ink Free"/>
              </a:defRPr>
            </a:lvl1pPr>
          </a:lstStyle>
          <a:p>
            <a:r>
              <a:t>On Demand: Run 24 hour performance test on 5 benchmarks, repeating each test 20 times (100 concurrent jobs)</a:t>
            </a:r>
          </a:p>
        </p:txBody>
      </p:sp>
      <p:pic>
        <p:nvPicPr>
          <p:cNvPr id="436" name="Picture 11" descr="Picture 11"/>
          <p:cNvPicPr>
            <a:picLocks noChangeAspect="1"/>
          </p:cNvPicPr>
          <p:nvPr/>
        </p:nvPicPr>
        <p:blipFill>
          <a:blip r:embed="rId4"/>
          <a:stretch>
            <a:fillRect/>
          </a:stretch>
        </p:blipFill>
        <p:spPr>
          <a:xfrm>
            <a:off x="705852" y="2998534"/>
            <a:ext cx="10363201" cy="9499601"/>
          </a:xfrm>
          <a:prstGeom prst="rect">
            <a:avLst/>
          </a:prstGeom>
          <a:ln w="12700">
            <a:miter lim="400000"/>
          </a:ln>
        </p:spPr>
      </p:pic>
      <p:sp>
        <p:nvSpPr>
          <p:cNvPr id="437" name="TextBox 14"/>
          <p:cNvSpPr txBox="1"/>
          <p:nvPr/>
        </p:nvSpPr>
        <p:spPr>
          <a:xfrm>
            <a:off x="-134754" y="13254335"/>
            <a:ext cx="6562024" cy="4512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rPr u="sng">
                <a:solidFill>
                  <a:srgbClr val="0000FF"/>
                </a:solidFill>
                <a:uFill>
                  <a:solidFill>
                    <a:srgbClr val="0000FF"/>
                  </a:solidFill>
                </a:uFill>
                <a:hlinkClick r:id="rId5"/>
              </a:rPr>
              <a:t>https://github.com/neu-se/CONFETTI/actions</a:t>
            </a:r>
            <a: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442" name="Large scale example: Google TAP"/>
          <p:cNvSpPr txBox="1">
            <a:spLocks noGrp="1"/>
          </p:cNvSpPr>
          <p:nvPr>
            <p:ph type="body" sz="quarter" idx="1"/>
          </p:nvPr>
        </p:nvSpPr>
        <p:spPr>
          <a:xfrm>
            <a:off x="1206500" y="2372961"/>
            <a:ext cx="21971000" cy="934780"/>
          </a:xfrm>
          <a:prstGeom prst="rect">
            <a:avLst/>
          </a:prstGeom>
        </p:spPr>
        <p:txBody>
          <a:bodyPr/>
          <a:lstStyle/>
          <a:p>
            <a:r>
              <a:t>Large scale example: Google TAP</a:t>
            </a:r>
          </a:p>
        </p:txBody>
      </p:sp>
      <p:sp>
        <p:nvSpPr>
          <p:cNvPr id="443" name="&gt;50,000 unique changes per-day, &gt; 4 billion test cases per-da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&gt;50,000 unique changes per-day, &gt; 4 billion test cases per-day</a:t>
            </a:r>
          </a:p>
          <a:p>
            <a:r>
              <a:t>Pre-submit optimization: run fast tests for each individual change (before code review). If fast tests pass, allow the merge to continue</a:t>
            </a:r>
          </a:p>
          <a:p>
            <a:r>
              <a:t>Then: run all affected tests; “build cop” monitors and acts immediately to roll-back or fix</a:t>
            </a:r>
          </a:p>
          <a:p>
            <a:r>
              <a:t>Build cop monitors integration test runs</a:t>
            </a:r>
          </a:p>
          <a:p>
            <a:r>
              <a:t>Average wait time to submit a change: 11 minutes</a:t>
            </a:r>
          </a:p>
        </p:txBody>
      </p:sp>
      <p:sp>
        <p:nvSpPr>
          <p:cNvPr id="444" name="“Software Engineering at Google: Lessons Learned from Programming Over Time,” Wright, Winters and Manshreck, 2020 (O’Reilly)"/>
          <p:cNvSpPr txBox="1"/>
          <p:nvPr/>
        </p:nvSpPr>
        <p:spPr>
          <a:xfrm>
            <a:off x="3996613" y="12795099"/>
            <a:ext cx="16390773"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ost to Fix a Defect Over Time"/>
          <p:cNvSpPr txBox="1">
            <a:spLocks noGrp="1"/>
          </p:cNvSpPr>
          <p:nvPr>
            <p:ph type="title"/>
          </p:nvPr>
        </p:nvSpPr>
        <p:spPr>
          <a:prstGeom prst="rect">
            <a:avLst/>
          </a:prstGeom>
        </p:spPr>
        <p:txBody>
          <a:bodyPr/>
          <a:lstStyle>
            <a:lvl1pPr>
              <a:defRPr spc="-200"/>
            </a:lvl1pPr>
          </a:lstStyle>
          <a:p>
            <a:r>
              <a:t>Cost to Fix a Defect Over Time</a:t>
            </a:r>
          </a:p>
        </p:txBody>
      </p:sp>
      <p:sp>
        <p:nvSpPr>
          <p:cNvPr id="447"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aphicFrame>
        <p:nvGraphicFramePr>
          <p:cNvPr id="44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grpSp>
        <p:nvGrpSpPr>
          <p:cNvPr id="451" name="Group"/>
          <p:cNvGrpSpPr/>
          <p:nvPr/>
        </p:nvGrpSpPr>
        <p:grpSpPr>
          <a:xfrm>
            <a:off x="9406742" y="5650136"/>
            <a:ext cx="4812011" cy="3294461"/>
            <a:chOff x="0" y="527888"/>
            <a:chExt cx="4812010" cy="3294459"/>
          </a:xfrm>
        </p:grpSpPr>
        <p:sp>
          <p:nvSpPr>
            <p:cNvPr id="449" name="Line"/>
            <p:cNvSpPr/>
            <p:nvPr/>
          </p:nvSpPr>
          <p:spPr>
            <a:xfrm>
              <a:off x="3555475" y="1240061"/>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450"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Code Review is a process of</a:t>
              </a:r>
            </a:p>
            <a:p>
              <a:pPr algn="l">
                <a:defRPr sz="3100">
                  <a:solidFill>
                    <a:srgbClr val="000000"/>
                  </a:solidFill>
                </a:defRPr>
              </a:pPr>
              <a:r>
                <a:t>reading and commenting on code</a:t>
              </a:r>
            </a:p>
          </p:txBody>
        </p:sp>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Title 1"/>
          <p:cNvSpPr txBox="1">
            <a:spLocks noGrp="1"/>
          </p:cNvSpPr>
          <p:nvPr>
            <p:ph type="title"/>
          </p:nvPr>
        </p:nvSpPr>
        <p:spPr>
          <a:prstGeom prst="rect">
            <a:avLst/>
          </a:prstGeom>
        </p:spPr>
        <p:txBody>
          <a:bodyPr/>
          <a:lstStyle>
            <a:lvl1pPr>
              <a:defRPr spc="-236"/>
            </a:lvl1pPr>
          </a:lstStyle>
          <a:p>
            <a:r>
              <a:t>Code Review should be a Formal Process</a:t>
            </a:r>
          </a:p>
        </p:txBody>
      </p:sp>
      <p:sp>
        <p:nvSpPr>
          <p:cNvPr id="456" name="Slide Subtitle"/>
          <p:cNvSpPr txBox="1">
            <a:spLocks noGrp="1"/>
          </p:cNvSpPr>
          <p:nvPr>
            <p:ph type="body" idx="21"/>
          </p:nvPr>
        </p:nvSpPr>
        <p:spPr>
          <a:prstGeom prst="rect">
            <a:avLst/>
          </a:prstGeom>
        </p:spPr>
        <p:txBody>
          <a:bodyPr/>
          <a:lstStyle/>
          <a:p>
            <a:endParaRPr/>
          </a:p>
        </p:txBody>
      </p:sp>
      <p:sp>
        <p:nvSpPr>
          <p:cNvPr id="457" name="Content Placeholder 2"/>
          <p:cNvSpPr txBox="1">
            <a:spLocks noGrp="1"/>
          </p:cNvSpPr>
          <p:nvPr>
            <p:ph type="body" idx="1"/>
          </p:nvPr>
        </p:nvSpPr>
        <p:spPr>
          <a:prstGeom prst="rect">
            <a:avLst/>
          </a:prstGeom>
        </p:spPr>
        <p:txBody>
          <a:bodyPr/>
          <a:lstStyle/>
          <a:p>
            <a:r>
              <a:t>A code review is the process in which the author of some code is asked to explain it to their peers:</a:t>
            </a:r>
          </a:p>
          <a:p>
            <a:pPr lvl="1"/>
            <a:r>
              <a:t>What purpose the code has;</a:t>
            </a:r>
          </a:p>
          <a:p>
            <a:pPr lvl="1"/>
            <a:r>
              <a:t>How the code accomplishes this purpose;</a:t>
            </a:r>
          </a:p>
          <a:p>
            <a:pPr lvl="1"/>
            <a:r>
              <a:t>How the author is confident of this information,</a:t>
            </a:r>
          </a:p>
          <a:p>
            <a:pPr lvl="2"/>
            <a:r>
              <a:t>E.g., show results of running tests (CI results)</a:t>
            </a:r>
          </a:p>
          <a:p>
            <a:r>
              <a:t>A code review often concerns a code </a:t>
            </a:r>
            <a:r>
              <a:rPr i="1"/>
              <a:t>change</a:t>
            </a:r>
            <a:r>
              <a:t>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158"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159"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Title 1"/>
          <p:cNvSpPr txBox="1">
            <a:spLocks noGrp="1"/>
          </p:cNvSpPr>
          <p:nvPr>
            <p:ph type="title"/>
          </p:nvPr>
        </p:nvSpPr>
        <p:spPr>
          <a:prstGeom prst="rect">
            <a:avLst/>
          </a:prstGeom>
        </p:spPr>
        <p:txBody>
          <a:bodyPr/>
          <a:lstStyle>
            <a:lvl1pPr>
              <a:defRPr spc="-200"/>
            </a:lvl1pPr>
          </a:lstStyle>
          <a:p>
            <a:r>
              <a:t>Why should we perform code review?</a:t>
            </a:r>
          </a:p>
        </p:txBody>
      </p:sp>
      <p:sp>
        <p:nvSpPr>
          <p:cNvPr id="460" name="Slide Subtitle"/>
          <p:cNvSpPr txBox="1">
            <a:spLocks noGrp="1"/>
          </p:cNvSpPr>
          <p:nvPr>
            <p:ph type="body" idx="21"/>
          </p:nvPr>
        </p:nvSpPr>
        <p:spPr>
          <a:prstGeom prst="rect">
            <a:avLst/>
          </a:prstGeom>
        </p:spPr>
        <p:txBody>
          <a:bodyPr/>
          <a:lstStyle/>
          <a:p>
            <a:endParaRPr/>
          </a:p>
        </p:txBody>
      </p:sp>
      <p:sp>
        <p:nvSpPr>
          <p:cNvPr id="461" name="Content Placeholder 2"/>
          <p:cNvSpPr txBox="1">
            <a:spLocks noGrp="1"/>
          </p:cNvSpPr>
          <p:nvPr>
            <p:ph type="body" idx="1"/>
          </p:nvPr>
        </p:nvSpPr>
        <p:spPr>
          <a:prstGeom prst="rect">
            <a:avLst/>
          </a:prstGeom>
        </p:spPr>
        <p:txBody>
          <a:bodyPr/>
          <a:lstStyle/>
          <a:p>
            <a:pPr marL="566927" indent="-566927" defTabSz="2267655">
              <a:spcBef>
                <a:spcPts val="4100"/>
              </a:spcBef>
              <a:defRPr sz="4464"/>
            </a:pPr>
            <a:r>
              <a:t>Code review increases breadth of knowledge of code:</a:t>
            </a:r>
          </a:p>
          <a:p>
            <a:pPr marL="1133855" lvl="1" indent="-566927" defTabSz="2267655">
              <a:spcBef>
                <a:spcPts val="4100"/>
              </a:spcBef>
              <a:defRPr sz="4464"/>
            </a:pPr>
            <a:r>
              <a:t>Other people ”know” the code;</a:t>
            </a:r>
          </a:p>
          <a:p>
            <a:pPr marL="1133855" lvl="1" indent="-566927" defTabSz="2267655">
              <a:spcBef>
                <a:spcPts val="4100"/>
              </a:spcBef>
              <a:defRPr sz="4464"/>
            </a:pPr>
            <a:r>
              <a:t>Easier to handle someone cycling off project.</a:t>
            </a:r>
          </a:p>
          <a:p>
            <a:pPr marL="566927" indent="-566927" defTabSz="2267655">
              <a:spcBef>
                <a:spcPts val="4100"/>
              </a:spcBef>
              <a:defRPr sz="4464"/>
            </a:pPr>
            <a:r>
              <a:t>Verbalizing decisions improves their quality:</a:t>
            </a:r>
          </a:p>
          <a:p>
            <a:pPr marL="1133855" lvl="1" indent="-566927" defTabSz="2267655">
              <a:spcBef>
                <a:spcPts val="4100"/>
              </a:spcBef>
              <a:defRPr sz="4464"/>
            </a:pPr>
            <a:r>
              <a:t>The process of writing an explanation encourages critical thinking.</a:t>
            </a:r>
          </a:p>
          <a:p>
            <a:pPr marL="566927" indent="-566927" defTabSz="2267655">
              <a:spcBef>
                <a:spcPts val="4100"/>
              </a:spcBef>
              <a:defRPr sz="4464"/>
            </a:pPr>
            <a:r>
              <a:t>Code reviews improve quality of code base:</a:t>
            </a:r>
          </a:p>
          <a:p>
            <a:pPr marL="1133855" lvl="1" indent="-566927" defTabSz="2267655">
              <a:spcBef>
                <a:spcPts val="4100"/>
              </a:spcBef>
              <a:defRPr sz="4464"/>
            </a:pPr>
            <a:r>
              <a:t>Knowing code will be reviewed pushes developers to make code more presentable and understandable.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Title 1"/>
          <p:cNvSpPr txBox="1">
            <a:spLocks noGrp="1"/>
          </p:cNvSpPr>
          <p:nvPr>
            <p:ph type="title"/>
          </p:nvPr>
        </p:nvSpPr>
        <p:spPr>
          <a:prstGeom prst="rect">
            <a:avLst/>
          </a:prstGeom>
        </p:spPr>
        <p:txBody>
          <a:bodyPr/>
          <a:lstStyle>
            <a:lvl1pPr>
              <a:defRPr spc="-236"/>
            </a:lvl1pPr>
          </a:lstStyle>
          <a:p>
            <a:r>
              <a:t>Self-Review Less Effective than Peer Review</a:t>
            </a:r>
          </a:p>
        </p:txBody>
      </p:sp>
      <p:sp>
        <p:nvSpPr>
          <p:cNvPr id="464" name="Slide Subtitle"/>
          <p:cNvSpPr txBox="1">
            <a:spLocks noGrp="1"/>
          </p:cNvSpPr>
          <p:nvPr>
            <p:ph type="body" idx="21"/>
          </p:nvPr>
        </p:nvSpPr>
        <p:spPr>
          <a:prstGeom prst="rect">
            <a:avLst/>
          </a:prstGeom>
        </p:spPr>
        <p:txBody>
          <a:bodyPr/>
          <a:lstStyle/>
          <a:p>
            <a:endParaRPr/>
          </a:p>
        </p:txBody>
      </p:sp>
      <p:sp>
        <p:nvSpPr>
          <p:cNvPr id="465" name="Slide bullet text"/>
          <p:cNvSpPr txBox="1">
            <a:spLocks noGrp="1"/>
          </p:cNvSpPr>
          <p:nvPr>
            <p:ph type="body" idx="1"/>
          </p:nvPr>
        </p:nvSpPr>
        <p:spPr>
          <a:prstGeom prst="rect">
            <a:avLst/>
          </a:prstGeom>
        </p:spPr>
        <p:txBody>
          <a:bodyPr/>
          <a:lstStyle/>
          <a:p>
            <a:endParaRPr/>
          </a:p>
        </p:txBody>
      </p:sp>
      <p:sp>
        <p:nvSpPr>
          <p:cNvPr id="466" name="300 reviews at Cisco in 2006"/>
          <p:cNvSpPr txBox="1"/>
          <p:nvPr/>
        </p:nvSpPr>
        <p:spPr>
          <a:xfrm>
            <a:off x="1642364" y="3006945"/>
            <a:ext cx="21879561" cy="9347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algn="l" defTabSz="914400">
              <a:lnSpc>
                <a:spcPct val="90000"/>
              </a:lnSpc>
              <a:spcBef>
                <a:spcPts val="1000"/>
              </a:spcBef>
              <a:defRPr sz="5600"/>
            </a:lvl1pPr>
          </a:lstStyle>
          <a:p>
            <a:r>
              <a:t>Study of 300 reviews at Cisco in 2006</a:t>
            </a:r>
          </a:p>
        </p:txBody>
      </p:sp>
      <p:sp>
        <p:nvSpPr>
          <p:cNvPr id="467" name="“Best Kept Secrets of Peer Code Review”, Jason Cohen, SmartBear Software, 2006"/>
          <p:cNvSpPr txBox="1"/>
          <p:nvPr/>
        </p:nvSpPr>
        <p:spPr>
          <a:xfrm>
            <a:off x="7169671" y="12163226"/>
            <a:ext cx="9446481"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468" name="Image" descr="Image"/>
          <p:cNvPicPr>
            <a:picLocks noChangeAspect="1"/>
          </p:cNvPicPr>
          <p:nvPr/>
        </p:nvPicPr>
        <p:blipFill>
          <a:blip r:embed="rId3"/>
          <a:stretch>
            <a:fillRect/>
          </a:stretch>
        </p:blipFill>
        <p:spPr>
          <a:xfrm>
            <a:off x="7278878" y="4376927"/>
            <a:ext cx="9826249" cy="7016506"/>
          </a:xfrm>
          <a:prstGeom prst="rect">
            <a:avLst/>
          </a:prstGeom>
          <a:ln w="12700">
            <a:miter lim="400000"/>
          </a:ln>
        </p:spPr>
      </p:pic>
      <p:sp>
        <p:nvSpPr>
          <p:cNvPr id="469" name="Even if developers pre-review their code, many defects still found in peer review"/>
          <p:cNvSpPr txBox="1"/>
          <p:nvPr/>
        </p:nvSpPr>
        <p:spPr>
          <a:xfrm>
            <a:off x="7332671" y="11340249"/>
            <a:ext cx="10725659" cy="41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b="1"/>
            </a:lvl1pPr>
          </a:lstStyle>
          <a:p>
            <a:r>
              <a:t>Even if developers pre-review their code, many defects still found in peer review</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Have Many Benefits (Microsoft)</a:t>
            </a:r>
          </a:p>
        </p:txBody>
      </p:sp>
      <p:sp>
        <p:nvSpPr>
          <p:cNvPr id="474"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475" name="Picture 8" descr="Picture 8"/>
          <p:cNvPicPr>
            <a:picLocks noChangeAspect="1"/>
          </p:cNvPicPr>
          <p:nvPr/>
        </p:nvPicPr>
        <p:blipFill>
          <a:blip r:embed="rId3"/>
          <a:srcRect b="10833"/>
          <a:stretch>
            <a:fillRect/>
          </a:stretch>
        </p:blipFill>
        <p:spPr>
          <a:xfrm>
            <a:off x="5681471" y="3145952"/>
            <a:ext cx="13378985" cy="9245447"/>
          </a:xfrm>
          <a:prstGeom prst="rect">
            <a:avLst/>
          </a:prstGeom>
          <a:ln w="12700">
            <a:miter lim="400000"/>
          </a:ln>
        </p:spPr>
      </p:pic>
      <p:sp>
        <p:nvSpPr>
          <p:cNvPr id="476" name="“Expectations, Outcomes, and Challenges of Modern Code Review”, Bacchelli &amp; Bird, ICSE 2013"/>
          <p:cNvSpPr txBox="1"/>
          <p:nvPr/>
        </p:nvSpPr>
        <p:spPr>
          <a:xfrm>
            <a:off x="6664902" y="12530637"/>
            <a:ext cx="1220843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a:lvl1pPr>
          </a:lstStyle>
          <a:p>
            <a:r>
              <a:rPr dirty="0"/>
              <a:t>“Expectations, Outcomes, and Challenges of Modern Code Review”, </a:t>
            </a:r>
            <a:r>
              <a:rPr dirty="0" err="1"/>
              <a:t>Bacchelli</a:t>
            </a:r>
            <a:r>
              <a:rPr dirty="0"/>
              <a:t> &amp; Bird, ICSE 2013</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Title 1"/>
          <p:cNvSpPr txBox="1">
            <a:spLocks noGrp="1"/>
          </p:cNvSpPr>
          <p:nvPr>
            <p:ph type="title"/>
          </p:nvPr>
        </p:nvSpPr>
        <p:spPr>
          <a:prstGeom prst="rect">
            <a:avLst/>
          </a:prstGeom>
        </p:spPr>
        <p:txBody>
          <a:bodyPr/>
          <a:lstStyle>
            <a:lvl1pPr defTabSz="1901904">
              <a:defRPr sz="6629" spc="-184"/>
            </a:lvl1pPr>
          </a:lstStyle>
          <a:p>
            <a:r>
              <a:t>Code Reviews Descend from Traditional Code Inspection</a:t>
            </a:r>
          </a:p>
        </p:txBody>
      </p:sp>
      <p:sp>
        <p:nvSpPr>
          <p:cNvPr id="481" name="Slide Subtitle"/>
          <p:cNvSpPr txBox="1">
            <a:spLocks noGrp="1"/>
          </p:cNvSpPr>
          <p:nvPr>
            <p:ph type="body" idx="21"/>
          </p:nvPr>
        </p:nvSpPr>
        <p:spPr>
          <a:prstGeom prst="rect">
            <a:avLst/>
          </a:prstGeom>
        </p:spPr>
        <p:txBody>
          <a:bodyPr/>
          <a:lstStyle/>
          <a:p>
            <a:endParaRPr/>
          </a:p>
        </p:txBody>
      </p:sp>
      <p:sp>
        <p:nvSpPr>
          <p:cNvPr id="482" name="Content Placeholder 2"/>
          <p:cNvSpPr txBox="1">
            <a:spLocks noGrp="1"/>
          </p:cNvSpPr>
          <p:nvPr>
            <p:ph type="body" idx="1"/>
          </p:nvPr>
        </p:nvSpPr>
        <p:spPr>
          <a:prstGeom prst="rect">
            <a:avLst/>
          </a:prstGeom>
        </p:spPr>
        <p:txBody>
          <a:bodyPr/>
          <a:lstStyle/>
          <a:p>
            <a:pPr marL="609599" indent="-609599">
              <a:lnSpc>
                <a:spcPct val="72000"/>
              </a:lnSpc>
              <a:defRPr sz="3700"/>
            </a:pPr>
            <a:r>
              <a:t>Formal process of reading through code as a group;</a:t>
            </a:r>
          </a:p>
          <a:p>
            <a:pPr marL="609599" indent="-609599">
              <a:lnSpc>
                <a:spcPct val="72000"/>
              </a:lnSpc>
              <a:defRPr sz="3700"/>
            </a:pPr>
            <a:r>
              <a:t>Applied to all project documents;</a:t>
            </a:r>
          </a:p>
          <a:p>
            <a:pPr marL="609599" indent="-609599">
              <a:lnSpc>
                <a:spcPct val="72000"/>
              </a:lnSpc>
              <a:defRPr sz="3700"/>
            </a:pPr>
            <a:r>
              <a:t>A 3-5 person team reads the code aloud and explains what is being done;</a:t>
            </a:r>
          </a:p>
          <a:p>
            <a:pPr marL="609599" indent="-609599">
              <a:lnSpc>
                <a:spcPct val="72000"/>
              </a:lnSpc>
              <a:defRPr sz="3700"/>
            </a:pPr>
            <a:r>
              <a:t>Each person has a specific role (moderator, reviewer, reader, scribe, observer, author)</a:t>
            </a:r>
          </a:p>
          <a:p>
            <a:pPr marL="609599" indent="-609599">
              <a:lnSpc>
                <a:spcPct val="72000"/>
              </a:lnSpc>
              <a:defRPr sz="3700"/>
            </a:pPr>
            <a:r>
              <a:t>Usually a 60 minute meeting;</a:t>
            </a:r>
          </a:p>
          <a:p>
            <a:pPr marL="609599" indent="-609599">
              <a:lnSpc>
                <a:spcPct val="72000"/>
              </a:lnSpc>
              <a:defRPr sz="3700"/>
            </a:pPr>
            <a:r>
              <a:t>Less efficient (defects/cost) than modern review processes.</a:t>
            </a:r>
          </a:p>
          <a:p>
            <a:pPr marL="609599" indent="-609599">
              <a:lnSpc>
                <a:spcPct val="72000"/>
              </a:lnSpc>
              <a:defRPr sz="3700"/>
            </a:pPr>
            <a:r>
              <a:t>Very waterfall.</a:t>
            </a:r>
          </a:p>
          <a:p>
            <a:pPr marL="609599" indent="-609599">
              <a:lnSpc>
                <a:spcPct val="72000"/>
              </a:lnSpc>
              <a:defRPr sz="3700"/>
            </a:pPr>
            <a:r>
              <a:t>Traceable, measurable</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prstGeom prst="rect">
            <a:avLst/>
          </a:prstGeom>
        </p:spPr>
        <p:txBody>
          <a:bodyPr/>
          <a:lstStyle>
            <a:lvl1pPr defTabSz="2170121">
              <a:defRPr sz="7565" spc="-210"/>
            </a:lvl1pPr>
          </a:lstStyle>
          <a:p>
            <a:r>
              <a:t>Many Stakeholders can Benefit from Code Review</a:t>
            </a:r>
          </a:p>
        </p:txBody>
      </p:sp>
      <p:sp>
        <p:nvSpPr>
          <p:cNvPr id="487" name="Reviewers might b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Reviewers might be…</a:t>
            </a:r>
          </a:p>
        </p:txBody>
      </p:sp>
      <p:sp>
        <p:nvSpPr>
          <p:cNvPr id="488" name="Content Placeholder 2"/>
          <p:cNvSpPr txBox="1">
            <a:spLocks noGrp="1"/>
          </p:cNvSpPr>
          <p:nvPr>
            <p:ph type="body" idx="1"/>
          </p:nvPr>
        </p:nvSpPr>
        <p:spPr>
          <a:prstGeom prst="rect">
            <a:avLst/>
          </a:prstGeom>
        </p:spPr>
        <p:txBody>
          <a:bodyPr/>
          <a:lstStyle/>
          <a:p>
            <a:pPr>
              <a:lnSpc>
                <a:spcPct val="81000"/>
              </a:lnSpc>
              <a:defRPr sz="4400"/>
            </a:pPr>
            <a:r>
              <a:t>An owner of the code being changed or added to</a:t>
            </a:r>
          </a:p>
          <a:p>
            <a:pPr>
              <a:lnSpc>
                <a:spcPct val="81000"/>
              </a:lnSpc>
              <a:defRPr sz="4400"/>
            </a:pPr>
            <a:r>
              <a:t>Someone to verify that the code meets standards.</a:t>
            </a:r>
          </a:p>
          <a:p>
            <a:pPr>
              <a:lnSpc>
                <a:spcPct val="81000"/>
              </a:lnSpc>
              <a:defRPr sz="4400"/>
            </a:pPr>
            <a:r>
              <a:t>Someone to ensure documentation is consistent.</a:t>
            </a:r>
          </a:p>
          <a:p>
            <a:pPr>
              <a:lnSpc>
                <a:spcPct val="81000"/>
              </a:lnSpc>
              <a:defRPr sz="4400"/>
            </a:pPr>
            <a:r>
              <a:t>Other people:</a:t>
            </a:r>
          </a:p>
          <a:p>
            <a:pPr lvl="1">
              <a:lnSpc>
                <a:spcPct val="81000"/>
              </a:lnSpc>
              <a:defRPr sz="4400"/>
            </a:pPr>
            <a:r>
              <a:t>Interested in this code base;</a:t>
            </a:r>
          </a:p>
          <a:p>
            <a:pPr lvl="1">
              <a:lnSpc>
                <a:spcPct val="81000"/>
              </a:lnSpc>
              <a:defRPr sz="4400"/>
            </a:pPr>
            <a:r>
              <a:t>Experts in the code base.</a:t>
            </a:r>
          </a:p>
        </p:txBody>
      </p:sp>
      <p:pic>
        <p:nvPicPr>
          <p:cNvPr id="489" name="Image" descr="Image"/>
          <p:cNvPicPr>
            <a:picLocks noChangeAspect="1"/>
          </p:cNvPicPr>
          <p:nvPr/>
        </p:nvPicPr>
        <p:blipFill>
          <a:blip r:embed="rId3"/>
          <a:stretch>
            <a:fillRect/>
          </a:stretch>
        </p:blipFill>
        <p:spPr>
          <a:xfrm>
            <a:off x="14230709" y="8346783"/>
            <a:ext cx="9734068" cy="4507891"/>
          </a:xfrm>
          <a:prstGeom prst="rect">
            <a:avLst/>
          </a:prstGeom>
          <a:ln w="12700">
            <a:miter lim="400000"/>
          </a:ln>
        </p:spPr>
      </p:pic>
      <p:sp>
        <p:nvSpPr>
          <p:cNvPr id="490" name="“Modern Code Review: A Case Study at Google”, Sadowski et al, ICSE 2018"/>
          <p:cNvSpPr txBox="1"/>
          <p:nvPr/>
        </p:nvSpPr>
        <p:spPr>
          <a:xfrm>
            <a:off x="15107542" y="12819566"/>
            <a:ext cx="7980402" cy="34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1800"/>
            </a:lvl1pPr>
          </a:lstStyle>
          <a:p>
            <a:r>
              <a:rPr dirty="0"/>
              <a:t>“Modern Code Review: A Case Study at Google”, Sadowski et al, ICSE 2018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How</a:t>
            </a:r>
          </a:p>
        </p:txBody>
      </p:sp>
      <p:sp>
        <p:nvSpPr>
          <p:cNvPr id="495" name="Content Placeholder 2"/>
          <p:cNvSpPr txBox="1">
            <a:spLocks noGrp="1"/>
          </p:cNvSpPr>
          <p:nvPr>
            <p:ph type="body" idx="1"/>
          </p:nvPr>
        </p:nvSpPr>
        <p:spPr>
          <a:xfrm>
            <a:off x="1676399" y="3000320"/>
            <a:ext cx="15774693" cy="8702676"/>
          </a:xfrm>
          <a:prstGeom prst="rect">
            <a:avLst/>
          </a:prstGeom>
        </p:spPr>
        <p:txBody>
          <a:bodyPr/>
          <a:lstStyle/>
          <a:p>
            <a:pPr>
              <a:lnSpc>
                <a:spcPct val="72000"/>
              </a:lnSpc>
              <a:defRPr sz="4400"/>
            </a:pPr>
            <a:r>
              <a:t>At Google, reviewers get access to changes, explanation and all relevant test results: review is asynchronous.</a:t>
            </a:r>
          </a:p>
          <a:p>
            <a:pPr>
              <a:lnSpc>
                <a:spcPct val="72000"/>
              </a:lnSpc>
              <a:defRPr sz="4400"/>
            </a:pPr>
            <a:r>
              <a:t>Elsewhere reviews can be in person:</a:t>
            </a:r>
          </a:p>
          <a:p>
            <a:pPr lvl="1">
              <a:lnSpc>
                <a:spcPct val="72000"/>
              </a:lnSpc>
              <a:defRPr sz="4400"/>
            </a:pPr>
            <a:r>
              <a:t>More heavyweight, cannot be as common.</a:t>
            </a:r>
          </a:p>
          <a:p>
            <a:pPr>
              <a:lnSpc>
                <a:spcPct val="72000"/>
              </a:lnSpc>
              <a:defRPr sz="4400"/>
            </a:pPr>
            <a:r>
              <a:t>Review must be professional and impersonal:</a:t>
            </a:r>
          </a:p>
          <a:p>
            <a:pPr lvl="1">
              <a:lnSpc>
                <a:spcPct val="72000"/>
              </a:lnSpc>
              <a:defRPr sz="4400"/>
            </a:pPr>
            <a:r>
              <a:t>No one is being “attacked” (or, no one </a:t>
            </a:r>
            <a:r>
              <a:rPr i="1"/>
              <a:t>should </a:t>
            </a:r>
            <a:r>
              <a:t>be).</a:t>
            </a:r>
          </a:p>
          <a:p>
            <a:pPr>
              <a:lnSpc>
                <a:spcPct val="72000"/>
              </a:lnSpc>
              <a:defRPr sz="4400"/>
            </a:pPr>
            <a:r>
              <a:t>Don’t rehash design arguments (defer to author).</a:t>
            </a:r>
          </a:p>
          <a:p>
            <a:pPr>
              <a:lnSpc>
                <a:spcPct val="72000"/>
              </a:lnSpc>
              <a:defRPr sz="4400"/>
            </a:pPr>
            <a:r>
              <a:t>All suggestions and criticisms must be addressed:</a:t>
            </a:r>
          </a:p>
          <a:p>
            <a:pPr lvl="1">
              <a:lnSpc>
                <a:spcPct val="72000"/>
              </a:lnSpc>
              <a:defRPr sz="4400"/>
            </a:pPr>
            <a:r>
              <a:t>At least in the negative.</a:t>
            </a:r>
          </a:p>
        </p:txBody>
      </p:sp>
      <p:sp>
        <p:nvSpPr>
          <p:cNvPr id="496"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Example on Pull Request</a:t>
            </a:r>
          </a:p>
        </p:txBody>
      </p:sp>
      <p:sp>
        <p:nvSpPr>
          <p:cNvPr id="499"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500" name="Content Placeholder 5"/>
          <p:cNvSpPr txBox="1">
            <a:spLocks noGrp="1"/>
          </p:cNvSpPr>
          <p:nvPr>
            <p:ph type="body" idx="1"/>
          </p:nvPr>
        </p:nvSpPr>
        <p:spPr>
          <a:xfrm>
            <a:off x="1676399" y="3000320"/>
            <a:ext cx="15774693" cy="8702676"/>
          </a:xfrm>
          <a:prstGeom prst="rect">
            <a:avLst/>
          </a:prstGeom>
        </p:spPr>
        <p:txBody>
          <a:bodyPr/>
          <a:lstStyle/>
          <a:p>
            <a:endParaRPr/>
          </a:p>
        </p:txBody>
      </p:sp>
      <p:pic>
        <p:nvPicPr>
          <p:cNvPr id="501" name="Image" descr="Image"/>
          <p:cNvPicPr>
            <a:picLocks noChangeAspect="1"/>
          </p:cNvPicPr>
          <p:nvPr/>
        </p:nvPicPr>
        <p:blipFill>
          <a:blip r:embed="rId3"/>
          <a:stretch>
            <a:fillRect/>
          </a:stretch>
        </p:blipFill>
        <p:spPr>
          <a:xfrm>
            <a:off x="5029668" y="3071810"/>
            <a:ext cx="13644565" cy="10644191"/>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 Sample Check-List</a:t>
            </a:r>
          </a:p>
        </p:txBody>
      </p:sp>
      <p:sp>
        <p:nvSpPr>
          <p:cNvPr id="506" name="Content Placeholder 2"/>
          <p:cNvSpPr txBox="1">
            <a:spLocks noGrp="1"/>
          </p:cNvSpPr>
          <p:nvPr>
            <p:ph type="body" idx="1"/>
          </p:nvPr>
        </p:nvSpPr>
        <p:spPr>
          <a:xfrm>
            <a:off x="1676399" y="3000320"/>
            <a:ext cx="15774693" cy="8702676"/>
          </a:xfrm>
          <a:prstGeom prst="rect">
            <a:avLst/>
          </a:prstGeom>
        </p:spPr>
        <p:txBody>
          <a:bodyPr/>
          <a:lstStyle/>
          <a:p>
            <a:r>
              <a:t>Am I able to understand the code easily?</a:t>
            </a:r>
          </a:p>
          <a:p>
            <a:r>
              <a:t>Does the code follow our style guidelines?</a:t>
            </a:r>
          </a:p>
          <a:p>
            <a:r>
              <a:t>Is the same code duplicated more than once?</a:t>
            </a:r>
          </a:p>
          <a:p>
            <a:r>
              <a:t>Is this file (or change) too big?</a:t>
            </a:r>
          </a:p>
          <a:p>
            <a:r>
              <a:t>Does this code meet our non-functional requirements?</a:t>
            </a:r>
          </a:p>
          <a:p>
            <a:r>
              <a:t>Is this code maintainable?</a:t>
            </a:r>
          </a:p>
          <a:p>
            <a:r>
              <a:t>Does this code have unintended side-effects?</a:t>
            </a:r>
          </a:p>
        </p:txBody>
      </p:sp>
      <p:sp>
        <p:nvSpPr>
          <p:cNvPr id="507"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itle 1"/>
          <p:cNvSpPr txBox="1">
            <a:spLocks noGrp="1"/>
          </p:cNvSpPr>
          <p:nvPr>
            <p:ph type="title"/>
          </p:nvPr>
        </p:nvSpPr>
        <p:spPr>
          <a:xfrm>
            <a:off x="1676400" y="36511"/>
            <a:ext cx="21031200" cy="2651126"/>
          </a:xfrm>
          <a:prstGeom prst="rect">
            <a:avLst/>
          </a:prstGeom>
        </p:spPr>
        <p:txBody>
          <a:bodyPr/>
          <a:lstStyle>
            <a:lvl1pPr>
              <a:defRPr spc="-200"/>
            </a:lvl1pPr>
          </a:lstStyle>
          <a:p>
            <a:r>
              <a:t>Code Reviews and Programmer’s Ego</a:t>
            </a:r>
          </a:p>
        </p:txBody>
      </p:sp>
      <p:sp>
        <p:nvSpPr>
          <p:cNvPr id="510" name="Content Placeholder 2"/>
          <p:cNvSpPr txBox="1">
            <a:spLocks noGrp="1"/>
          </p:cNvSpPr>
          <p:nvPr>
            <p:ph type="body" idx="1"/>
          </p:nvPr>
        </p:nvSpPr>
        <p:spPr>
          <a:xfrm>
            <a:off x="1676400" y="3000320"/>
            <a:ext cx="21031200" cy="8702676"/>
          </a:xfrm>
          <a:prstGeom prst="rect">
            <a:avLst/>
          </a:prstGeom>
        </p:spPr>
        <p:txBody>
          <a:bodyPr/>
          <a:lstStyle/>
          <a:p>
            <a:r>
              <a:t>Code review means someone’s looking over your work </a:t>
            </a:r>
          </a:p>
          <a:p>
            <a:r>
              <a:t>You might have some attachment to it</a:t>
            </a:r>
          </a:p>
          <a:p>
            <a:r>
              <a:t>Criticisms: sometimes hard not to take personally</a:t>
            </a:r>
          </a:p>
          <a:p>
            <a:r>
              <a:t>Acknowledge a criticism and move on</a:t>
            </a:r>
          </a:p>
          <a:p>
            <a:r>
              <a:t>Acknowledgment doesn’t imply that the author agrees with the content of the criticism </a:t>
            </a:r>
          </a:p>
          <a:p>
            <a:r>
              <a:t>Remember: The review is not about </a:t>
            </a:r>
            <a:r>
              <a:rPr i="1"/>
              <a:t>you</a:t>
            </a:r>
            <a:r>
              <a:t>, the goal is to improve code</a:t>
            </a:r>
          </a:p>
        </p:txBody>
      </p:sp>
      <p:sp>
        <p:nvSpPr>
          <p:cNvPr id="511" name="Slide Number Placeholder 3"/>
          <p:cNvSpPr txBox="1">
            <a:spLocks noGrp="1"/>
          </p:cNvSpPr>
          <p:nvPr>
            <p:ph type="sldNum" sz="quarter" idx="4294967295"/>
          </p:nvPr>
        </p:nvSpPr>
        <p:spPr>
          <a:xfrm>
            <a:off x="12001500" y="13080999"/>
            <a:ext cx="368504" cy="3746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Cost to Fix a Defect Over Time</a:t>
            </a:r>
          </a:p>
        </p:txBody>
      </p:sp>
      <p:sp>
        <p:nvSpPr>
          <p:cNvPr id="514" name="Rough estimate"/>
          <p:cNvSpPr txBox="1">
            <a:spLocks noGrp="1"/>
          </p:cNvSpPr>
          <p:nvPr>
            <p:ph type="body" sz="quarter" idx="1"/>
          </p:nvPr>
        </p:nvSpPr>
        <p:spPr>
          <a:xfrm>
            <a:off x="1206500" y="2372961"/>
            <a:ext cx="21971000" cy="934780"/>
          </a:xfrm>
          <a:prstGeom prst="rect">
            <a:avLst/>
          </a:prstGeom>
        </p:spPr>
        <p:txBody>
          <a:bodyPr/>
          <a:lstStyle/>
          <a:p>
            <a:r>
              <a:t>Rough estimate</a:t>
            </a:r>
          </a:p>
        </p:txBody>
      </p:sp>
      <p:grpSp>
        <p:nvGrpSpPr>
          <p:cNvPr id="517" name="Group"/>
          <p:cNvGrpSpPr/>
          <p:nvPr/>
        </p:nvGrpSpPr>
        <p:grpSpPr>
          <a:xfrm>
            <a:off x="9831555" y="5793970"/>
            <a:ext cx="7233798" cy="2015348"/>
            <a:chOff x="0" y="527888"/>
            <a:chExt cx="7233797" cy="2015347"/>
          </a:xfrm>
        </p:grpSpPr>
        <p:sp>
          <p:nvSpPr>
            <p:cNvPr id="515" name="Line"/>
            <p:cNvSpPr/>
            <p:nvPr/>
          </p:nvSpPr>
          <p:spPr>
            <a:xfrm>
              <a:off x="4574814" y="777288"/>
              <a:ext cx="2590109" cy="1765948"/>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516" name="Today: How do we catch defects just at the inflection point of this curve?"/>
            <p:cNvSpPr/>
            <p:nvPr/>
          </p:nvSpPr>
          <p:spPr>
            <a:xfrm>
              <a:off x="0" y="527888"/>
              <a:ext cx="723379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r>
                <a:t>The final quality frontier: testing and monitoring in production</a:t>
              </a:r>
            </a:p>
          </p:txBody>
        </p:sp>
      </p:grpSp>
      <p:graphicFrame>
        <p:nvGraphicFramePr>
          <p:cNvPr id="5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Continuous Development"/>
          <p:cNvSpPr txBox="1">
            <a:spLocks noGrp="1"/>
          </p:cNvSpPr>
          <p:nvPr>
            <p:ph type="title"/>
          </p:nvPr>
        </p:nvSpPr>
        <p:spPr>
          <a:xfrm>
            <a:off x="1206500" y="1079499"/>
            <a:ext cx="21971000" cy="1433165"/>
          </a:xfrm>
          <a:prstGeom prst="rect">
            <a:avLst/>
          </a:prstGeom>
        </p:spPr>
        <p:txBody>
          <a:bodyPr/>
          <a:lstStyle>
            <a:lvl1pPr>
              <a:defRPr spc="-200"/>
            </a:lvl1pPr>
          </a:lstStyle>
          <a:p>
            <a:r>
              <a:t>Continuous Development</a:t>
            </a:r>
          </a:p>
        </p:txBody>
      </p:sp>
      <p:sp>
        <p:nvSpPr>
          <p:cNvPr id="162" name="Improving quality &amp; velocity with frequent, fast feedback loops"/>
          <p:cNvSpPr txBox="1">
            <a:spLocks noGrp="1"/>
          </p:cNvSpPr>
          <p:nvPr>
            <p:ph type="body" sz="quarter" idx="1"/>
          </p:nvPr>
        </p:nvSpPr>
        <p:spPr>
          <a:xfrm>
            <a:off x="1206500" y="2372961"/>
            <a:ext cx="21971000" cy="934780"/>
          </a:xfrm>
          <a:prstGeom prst="rect">
            <a:avLst/>
          </a:prstGeom>
        </p:spPr>
        <p:txBody>
          <a:bodyPr/>
          <a:lstStyle/>
          <a:p>
            <a:r>
              <a:t>Improving quality &amp; velocity with frequent, fast feedback loops</a:t>
            </a:r>
          </a:p>
        </p:txBody>
      </p:sp>
      <p:sp>
        <p:nvSpPr>
          <p:cNvPr id="210" name="Connection Line"/>
          <p:cNvSpPr/>
          <p:nvPr/>
        </p:nvSpPr>
        <p:spPr>
          <a:xfrm>
            <a:off x="9300960" y="5666975"/>
            <a:ext cx="1475005"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211" name="Connection Line"/>
          <p:cNvSpPr/>
          <p:nvPr/>
        </p:nvSpPr>
        <p:spPr>
          <a:xfrm>
            <a:off x="13608064"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10800"/>
                </a:cubicBezTo>
              </a:path>
            </a:pathLst>
          </a:custGeom>
          <a:ln w="63500">
            <a:solidFill>
              <a:srgbClr val="000000"/>
            </a:solidFill>
            <a:miter lim="400000"/>
            <a:tailEnd type="triangle"/>
          </a:ln>
        </p:spPr>
        <p:txBody>
          <a:bodyPr/>
          <a:lstStyle/>
          <a:p>
            <a:endParaRPr/>
          </a:p>
        </p:txBody>
      </p:sp>
      <p:sp>
        <p:nvSpPr>
          <p:cNvPr id="212" name="Connection Line"/>
          <p:cNvSpPr/>
          <p:nvPr/>
        </p:nvSpPr>
        <p:spPr>
          <a:xfrm>
            <a:off x="17915170" y="5666975"/>
            <a:ext cx="1475007" cy="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0"/>
                  <a:pt x="14400" y="0"/>
                  <a:pt x="21600" y="21600"/>
                </a:cubicBezTo>
              </a:path>
            </a:pathLst>
          </a:custGeom>
          <a:ln w="63500">
            <a:solidFill>
              <a:srgbClr val="000000"/>
            </a:solidFill>
            <a:miter lim="400000"/>
            <a:tailEnd type="triangle"/>
          </a:ln>
        </p:spPr>
        <p:txBody>
          <a:bodyPr/>
          <a:lstStyle/>
          <a:p>
            <a:endParaRPr/>
          </a:p>
        </p:txBody>
      </p:sp>
      <p:sp>
        <p:nvSpPr>
          <p:cNvPr id="213" name="Connection Line"/>
          <p:cNvSpPr/>
          <p:nvPr/>
        </p:nvSpPr>
        <p:spPr>
          <a:xfrm>
            <a:off x="4993855" y="5666975"/>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10800"/>
                </a:cubicBezTo>
              </a:path>
            </a:pathLst>
          </a:custGeom>
          <a:ln w="63500">
            <a:solidFill>
              <a:srgbClr val="000000"/>
            </a:solidFill>
            <a:miter lim="400000"/>
            <a:tailEnd type="triangle"/>
          </a:ln>
        </p:spPr>
        <p:txBody>
          <a:bodyPr/>
          <a:lstStyle/>
          <a:p>
            <a:endParaRPr/>
          </a:p>
        </p:txBody>
      </p:sp>
      <p:sp>
        <p:nvSpPr>
          <p:cNvPr id="214" name="Connection Line"/>
          <p:cNvSpPr/>
          <p:nvPr/>
        </p:nvSpPr>
        <p:spPr>
          <a:xfrm>
            <a:off x="4993855" y="5666975"/>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170" name="Code Review"/>
          <p:cNvGrpSpPr/>
          <p:nvPr/>
        </p:nvGrpSpPr>
        <p:grpSpPr>
          <a:xfrm>
            <a:off x="2161755" y="6883207"/>
            <a:ext cx="2832071" cy="934780"/>
            <a:chOff x="0" y="0"/>
            <a:chExt cx="2832069" cy="934778"/>
          </a:xfrm>
        </p:grpSpPr>
        <p:sp>
          <p:nvSpPr>
            <p:cNvPr id="168"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69"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173" name="Style Check"/>
          <p:cNvGrpSpPr/>
          <p:nvPr/>
        </p:nvGrpSpPr>
        <p:grpSpPr>
          <a:xfrm>
            <a:off x="6468860" y="6883207"/>
            <a:ext cx="2832071" cy="934780"/>
            <a:chOff x="0" y="0"/>
            <a:chExt cx="2832069" cy="934778"/>
          </a:xfrm>
        </p:grpSpPr>
        <p:sp>
          <p:nvSpPr>
            <p:cNvPr id="171"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2" name="Style Check"/>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176" name="Compile"/>
          <p:cNvGrpSpPr/>
          <p:nvPr/>
        </p:nvGrpSpPr>
        <p:grpSpPr>
          <a:xfrm>
            <a:off x="6468860" y="8093443"/>
            <a:ext cx="2832071" cy="934780"/>
            <a:chOff x="0" y="0"/>
            <a:chExt cx="2832069" cy="934778"/>
          </a:xfrm>
        </p:grpSpPr>
        <p:sp>
          <p:nvSpPr>
            <p:cNvPr id="174"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5" name="Compile"/>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179" name="Unit Test"/>
          <p:cNvGrpSpPr/>
          <p:nvPr/>
        </p:nvGrpSpPr>
        <p:grpSpPr>
          <a:xfrm>
            <a:off x="6468860" y="9303678"/>
            <a:ext cx="2832071" cy="934780"/>
            <a:chOff x="0" y="0"/>
            <a:chExt cx="2832069" cy="934778"/>
          </a:xfrm>
        </p:grpSpPr>
        <p:sp>
          <p:nvSpPr>
            <p:cNvPr id="17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78" name="Unit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182" name="Prepare Deployment"/>
          <p:cNvGrpSpPr/>
          <p:nvPr/>
        </p:nvGrpSpPr>
        <p:grpSpPr>
          <a:xfrm>
            <a:off x="6468860" y="10513914"/>
            <a:ext cx="2832071" cy="1033152"/>
            <a:chOff x="0" y="0"/>
            <a:chExt cx="2832069" cy="1033150"/>
          </a:xfrm>
        </p:grpSpPr>
        <p:sp>
          <p:nvSpPr>
            <p:cNvPr id="180" name="Rectangle"/>
            <p:cNvSpPr/>
            <p:nvPr/>
          </p:nvSpPr>
          <p:spPr>
            <a:xfrm>
              <a:off x="0" y="0"/>
              <a:ext cx="2832070"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1" name="Prepare Deployment"/>
            <p:cNvSpPr txBox="1"/>
            <p:nvPr/>
          </p:nvSpPr>
          <p:spPr>
            <a:xfrm>
              <a:off x="0" y="1401"/>
              <a:ext cx="2832070"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185" name="Integration Test"/>
          <p:cNvGrpSpPr/>
          <p:nvPr/>
        </p:nvGrpSpPr>
        <p:grpSpPr>
          <a:xfrm>
            <a:off x="10775964" y="6877209"/>
            <a:ext cx="2832071" cy="934780"/>
            <a:chOff x="0" y="0"/>
            <a:chExt cx="2832069" cy="934778"/>
          </a:xfrm>
        </p:grpSpPr>
        <p:sp>
          <p:nvSpPr>
            <p:cNvPr id="18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4"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188" name="Load Test"/>
          <p:cNvGrpSpPr/>
          <p:nvPr/>
        </p:nvGrpSpPr>
        <p:grpSpPr>
          <a:xfrm>
            <a:off x="10775964" y="8093443"/>
            <a:ext cx="2832071" cy="934780"/>
            <a:chOff x="0" y="0"/>
            <a:chExt cx="2832069" cy="934778"/>
          </a:xfrm>
        </p:grpSpPr>
        <p:sp>
          <p:nvSpPr>
            <p:cNvPr id="186"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87"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grpSp>
        <p:nvGrpSpPr>
          <p:cNvPr id="191" name="KPIs"/>
          <p:cNvGrpSpPr/>
          <p:nvPr/>
        </p:nvGrpSpPr>
        <p:grpSpPr>
          <a:xfrm>
            <a:off x="19390174" y="6889909"/>
            <a:ext cx="2832071" cy="934780"/>
            <a:chOff x="0" y="0"/>
            <a:chExt cx="2832069" cy="934778"/>
          </a:xfrm>
        </p:grpSpPr>
        <p:sp>
          <p:nvSpPr>
            <p:cNvPr id="189"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190" name="KPIs"/>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194" name="End-to-end Test"/>
          <p:cNvGrpSpPr/>
          <p:nvPr/>
        </p:nvGrpSpPr>
        <p:grpSpPr>
          <a:xfrm>
            <a:off x="15083070" y="6867340"/>
            <a:ext cx="2832070" cy="979918"/>
            <a:chOff x="0" y="0"/>
            <a:chExt cx="2832068" cy="979916"/>
          </a:xfrm>
        </p:grpSpPr>
        <p:sp>
          <p:nvSpPr>
            <p:cNvPr id="192"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193"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197" name="Develop"/>
          <p:cNvGrpSpPr/>
          <p:nvPr/>
        </p:nvGrpSpPr>
        <p:grpSpPr>
          <a:xfrm>
            <a:off x="2161755" y="5031974"/>
            <a:ext cx="2832071" cy="1270003"/>
            <a:chOff x="0" y="0"/>
            <a:chExt cx="2832069" cy="1270001"/>
          </a:xfrm>
        </p:grpSpPr>
        <p:sp>
          <p:nvSpPr>
            <p:cNvPr id="195"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6"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200" name="Build"/>
          <p:cNvGrpSpPr/>
          <p:nvPr/>
        </p:nvGrpSpPr>
        <p:grpSpPr>
          <a:xfrm>
            <a:off x="6468860" y="5031974"/>
            <a:ext cx="2832071" cy="1270003"/>
            <a:chOff x="0" y="0"/>
            <a:chExt cx="2832069" cy="1270001"/>
          </a:xfrm>
        </p:grpSpPr>
        <p:sp>
          <p:nvSpPr>
            <p:cNvPr id="198"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199" name="Build"/>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203" name="Test"/>
          <p:cNvGrpSpPr/>
          <p:nvPr/>
        </p:nvGrpSpPr>
        <p:grpSpPr>
          <a:xfrm>
            <a:off x="10775964" y="5031974"/>
            <a:ext cx="2832071" cy="1270003"/>
            <a:chOff x="0" y="0"/>
            <a:chExt cx="2832069" cy="1270001"/>
          </a:xfrm>
        </p:grpSpPr>
        <p:sp>
          <p:nvSpPr>
            <p:cNvPr id="201"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2" name="Test"/>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206" name="Deploy"/>
          <p:cNvGrpSpPr/>
          <p:nvPr/>
        </p:nvGrpSpPr>
        <p:grpSpPr>
          <a:xfrm>
            <a:off x="15083070" y="5031974"/>
            <a:ext cx="2832070" cy="1270003"/>
            <a:chOff x="0" y="0"/>
            <a:chExt cx="2832068" cy="1270001"/>
          </a:xfrm>
        </p:grpSpPr>
        <p:sp>
          <p:nvSpPr>
            <p:cNvPr id="204"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5"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209" name="Monitor"/>
          <p:cNvGrpSpPr/>
          <p:nvPr/>
        </p:nvGrpSpPr>
        <p:grpSpPr>
          <a:xfrm>
            <a:off x="19390176" y="5031974"/>
            <a:ext cx="2832070" cy="1270003"/>
            <a:chOff x="0" y="0"/>
            <a:chExt cx="2832068" cy="1270001"/>
          </a:xfrm>
        </p:grpSpPr>
        <p:sp>
          <p:nvSpPr>
            <p:cNvPr id="207"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208"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ase Study of a Failed Deployment: Knight Capital"/>
          <p:cNvSpPr txBox="1">
            <a:spLocks noGrp="1"/>
          </p:cNvSpPr>
          <p:nvPr>
            <p:ph type="title"/>
          </p:nvPr>
        </p:nvSpPr>
        <p:spPr>
          <a:prstGeom prst="rect">
            <a:avLst/>
          </a:prstGeom>
        </p:spPr>
        <p:txBody>
          <a:bodyPr/>
          <a:lstStyle>
            <a:lvl1pPr defTabSz="2145737">
              <a:defRPr sz="7480" spc="-149"/>
            </a:lvl1pPr>
          </a:lstStyle>
          <a:p>
            <a:r>
              <a:t>Case Study of a Failed Deployment: Knight Capital</a:t>
            </a:r>
          </a:p>
        </p:txBody>
      </p:sp>
      <p:sp>
        <p:nvSpPr>
          <p:cNvPr id="523" name="Slide Subtitle"/>
          <p:cNvSpPr txBox="1">
            <a:spLocks noGrp="1"/>
          </p:cNvSpPr>
          <p:nvPr>
            <p:ph type="body" sz="quarter" idx="1"/>
          </p:nvPr>
        </p:nvSpPr>
        <p:spPr>
          <a:prstGeom prst="rect">
            <a:avLst/>
          </a:prstGeom>
        </p:spPr>
        <p:txBody>
          <a:bodyPr/>
          <a:lstStyle/>
          <a:p>
            <a:endParaRPr/>
          </a:p>
        </p:txBody>
      </p:sp>
      <p:sp>
        <p:nvSpPr>
          <p:cNvPr id="524" name="Body Level One…"/>
          <p:cNvSpPr txBox="1">
            <a:spLocks noGrp="1"/>
          </p:cNvSpPr>
          <p:nvPr>
            <p:ph type="body" idx="21"/>
          </p:nvPr>
        </p:nvSpPr>
        <p:spPr>
          <a:prstGeom prst="rect">
            <a:avLst/>
          </a:prstGeom>
        </p:spPr>
        <p:txBody>
          <a:bodyPr/>
          <a:lstStyle/>
          <a:p>
            <a:endParaRPr/>
          </a:p>
        </p:txBody>
      </p:sp>
      <p:pic>
        <p:nvPicPr>
          <p:cNvPr id="525"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3762417" y="4060463"/>
            <a:ext cx="8682107" cy="5353966"/>
          </a:xfrm>
          <a:prstGeom prst="rect">
            <a:avLst/>
          </a:prstGeom>
          <a:ln w="12700">
            <a:miter lim="400000"/>
          </a:ln>
        </p:spPr>
      </p:pic>
      <p:pic>
        <p:nvPicPr>
          <p:cNvPr id="526"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5" r="5971" b="60707"/>
          <a:stretch>
            <a:fillRect/>
          </a:stretch>
        </p:blipFill>
        <p:spPr>
          <a:xfrm>
            <a:off x="1939476" y="3788069"/>
            <a:ext cx="11258001" cy="7444805"/>
          </a:xfrm>
          <a:prstGeom prst="rect">
            <a:avLst/>
          </a:prstGeom>
          <a:ln w="12700">
            <a:miter lim="400000"/>
          </a:ln>
        </p:spPr>
      </p:pic>
      <p:sp>
        <p:nvSpPr>
          <p:cNvPr id="527"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194139" y="9824346"/>
            <a:ext cx="12844867" cy="30067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defTabSz="457200">
              <a:defRPr sz="3200">
                <a:solidFill>
                  <a:srgbClr val="333333"/>
                </a:solidFill>
                <a:latin typeface="+mn-lt"/>
                <a:ea typeface="+mn-ea"/>
                <a:cs typeface="+mn-cs"/>
                <a:sym typeface="Helvetica"/>
              </a:defRPr>
            </a:lvl1pPr>
          </a:lstStyle>
          <a:p>
            <a:r>
              <a:t>“In the week before go-live, a Knight engineer manually deployed the new RLP code in SMARS to its eight servers. However, the engineer made a mistake and did not copy the new code to one of the servers. Knight did not have a second engineer review the deployment, and neither was there an automated system to alert anyone to the discrepancy. “</a:t>
            </a:r>
          </a:p>
        </p:txBody>
      </p:sp>
      <p:sp>
        <p:nvSpPr>
          <p:cNvPr id="528" name="https://www.henricodolfing.com/2019/06/project-failure-case-study-knight-capital.html"/>
          <p:cNvSpPr txBox="1"/>
          <p:nvPr/>
        </p:nvSpPr>
        <p:spPr>
          <a:xfrm>
            <a:off x="12210149" y="12918686"/>
            <a:ext cx="11053928" cy="436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lnSpc>
                <a:spcPct val="117999"/>
              </a:lnSpc>
              <a:defRPr sz="2200">
                <a:solidFill>
                  <a:srgbClr val="000000"/>
                </a:solidFill>
              </a:defRPr>
            </a:pPr>
            <a:r>
              <a:rPr u="sng" dirty="0">
                <a:solidFill>
                  <a:srgbClr val="0000FF"/>
                </a:solidFill>
                <a:uFill>
                  <a:solidFill>
                    <a:srgbClr val="0000FF"/>
                  </a:solidFill>
                </a:uFill>
                <a:hlinkClick r:id="rId5"/>
              </a:rPr>
              <a:t>https://www.henricodolfing.com/2019/06/project-failure-case-study-knight-capital.html</a:t>
            </a:r>
            <a:r>
              <a:rPr dirty="0"/>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 name="Deploying New Code"/>
          <p:cNvSpPr txBox="1">
            <a:spLocks noGrp="1"/>
          </p:cNvSpPr>
          <p:nvPr>
            <p:ph type="title"/>
          </p:nvPr>
        </p:nvSpPr>
        <p:spPr>
          <a:xfrm>
            <a:off x="1206500" y="1079499"/>
            <a:ext cx="21971000" cy="1433165"/>
          </a:xfrm>
          <a:prstGeom prst="rect">
            <a:avLst/>
          </a:prstGeom>
        </p:spPr>
        <p:txBody>
          <a:bodyPr/>
          <a:lstStyle>
            <a:lvl1pPr>
              <a:defRPr spc="-200"/>
            </a:lvl1pPr>
          </a:lstStyle>
          <a:p>
            <a:r>
              <a:t>Deployment Philosophy: Instagram </a:t>
            </a:r>
          </a:p>
        </p:txBody>
      </p:sp>
      <p:sp>
        <p:nvSpPr>
          <p:cNvPr id="533" name="The best that we can hope for?"/>
          <p:cNvSpPr txBox="1">
            <a:spLocks noGrp="1"/>
          </p:cNvSpPr>
          <p:nvPr>
            <p:ph type="body" sz="quarter" idx="1"/>
          </p:nvPr>
        </p:nvSpPr>
        <p:spPr>
          <a:xfrm>
            <a:off x="1206500" y="2372961"/>
            <a:ext cx="21971000" cy="934780"/>
          </a:xfrm>
          <a:prstGeom prst="rect">
            <a:avLst/>
          </a:prstGeom>
        </p:spPr>
        <p:txBody>
          <a:bodyPr/>
          <a:lstStyle/>
          <a:p>
            <a:r>
              <a:t>“Faster is safer”</a:t>
            </a:r>
          </a:p>
        </p:txBody>
      </p:sp>
      <p:sp>
        <p:nvSpPr>
          <p:cNvPr id="534" name="“If stuff blows up it affects a very small percentage of people”"/>
          <p:cNvSpPr txBox="1"/>
          <p:nvPr/>
        </p:nvSpPr>
        <p:spPr>
          <a:xfrm>
            <a:off x="8255718" y="4611255"/>
            <a:ext cx="14035405" cy="186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69900" indent="-300876" algn="l">
              <a:lnSpc>
                <a:spcPct val="90000"/>
              </a:lnSpc>
              <a:defRPr sz="6000" spc="-120">
                <a:solidFill>
                  <a:srgbClr val="000000"/>
                </a:solidFill>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535"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2" cy="7581902"/>
          </a:xfrm>
          <a:prstGeom prst="rect">
            <a:avLst/>
          </a:prstGeom>
          <a:ln w="12700">
            <a:miter lim="400000"/>
          </a:ln>
        </p:spPr>
      </p:pic>
      <p:sp>
        <p:nvSpPr>
          <p:cNvPr id="536" name="Instagram cofounder and CTO Mike Krieger"/>
          <p:cNvSpPr txBox="1"/>
          <p:nvPr/>
        </p:nvSpPr>
        <p:spPr>
          <a:xfrm>
            <a:off x="13551436" y="7040849"/>
            <a:ext cx="9646006" cy="647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600" b="1">
                <a:solidFill>
                  <a:srgbClr val="000000"/>
                </a:solidFill>
              </a:defRPr>
            </a:lvl1pPr>
          </a:lstStyle>
          <a:p>
            <a:r>
              <a:t>Instagram cofounder and CTO Mike Krieger</a:t>
            </a:r>
          </a:p>
        </p:txBody>
      </p:sp>
      <p:sp>
        <p:nvSpPr>
          <p:cNvPr id="537" name="https://www.fastcompany.com/3047642/do-the-simple-thing-first-the-engineering-behind-instagram"/>
          <p:cNvSpPr txBox="1"/>
          <p:nvPr/>
        </p:nvSpPr>
        <p:spPr>
          <a:xfrm>
            <a:off x="5857784" y="12622665"/>
            <a:ext cx="1378244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solidFill>
                  <a:srgbClr val="0000FF"/>
                </a:solidFill>
                <a:uFill>
                  <a:solidFill>
                    <a:srgbClr val="0000FF"/>
                  </a:solidFill>
                </a:uFill>
                <a:hlinkClick r:id="rId4"/>
              </a:defRPr>
            </a:lvl1pPr>
          </a:lstStyle>
          <a:p>
            <a:pPr>
              <a:defRPr>
                <a:solidFill>
                  <a:srgbClr val="5E5E5E"/>
                </a:solidFill>
                <a:uFillTx/>
              </a:defRPr>
            </a:pPr>
            <a:r>
              <a:rPr dirty="0">
                <a:solidFill>
                  <a:srgbClr val="0000FF"/>
                </a:solidFill>
                <a:uFill>
                  <a:solidFill>
                    <a:srgbClr val="0000FF"/>
                  </a:solidFill>
                </a:uFill>
                <a:hlinkClick r:id="rId4"/>
              </a:rPr>
              <a:t>https://www.fastcompany.com/3047642/do-the-simple-thing-first-the-engineering-behind-instagram</a:t>
            </a:r>
          </a:p>
        </p:txBody>
      </p:sp>
      <p:pic>
        <p:nvPicPr>
          <p:cNvPr id="538" name="Image" descr="Image"/>
          <p:cNvPicPr>
            <a:picLocks noChangeAspect="1"/>
          </p:cNvPicPr>
          <p:nvPr/>
        </p:nvPicPr>
        <p:blipFill>
          <a:blip r:embed="rId5"/>
          <a:stretch>
            <a:fillRect/>
          </a:stretch>
        </p:blipFill>
        <p:spPr>
          <a:xfrm>
            <a:off x="8273785" y="7097104"/>
            <a:ext cx="2807053" cy="255881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tinuous Delivery"/>
          <p:cNvSpPr txBox="1">
            <a:spLocks noGrp="1"/>
          </p:cNvSpPr>
          <p:nvPr>
            <p:ph type="title"/>
          </p:nvPr>
        </p:nvSpPr>
        <p:spPr>
          <a:xfrm>
            <a:off x="1206500" y="1079499"/>
            <a:ext cx="21971000" cy="1433165"/>
          </a:xfrm>
          <a:prstGeom prst="rect">
            <a:avLst/>
          </a:prstGeom>
        </p:spPr>
        <p:txBody>
          <a:bodyPr/>
          <a:lstStyle>
            <a:lvl1pPr>
              <a:defRPr spc="-200"/>
            </a:lvl1pPr>
          </a:lstStyle>
          <a:p>
            <a:r>
              <a:t>Continuous Delivery</a:t>
            </a:r>
          </a:p>
        </p:txBody>
      </p:sp>
      <p:sp>
        <p:nvSpPr>
          <p:cNvPr id="543" name="“Faster is safer”: Key values of continuous delivery"/>
          <p:cNvSpPr txBox="1">
            <a:spLocks noGrp="1"/>
          </p:cNvSpPr>
          <p:nvPr>
            <p:ph type="body" sz="quarter" idx="1"/>
          </p:nvPr>
        </p:nvSpPr>
        <p:spPr>
          <a:xfrm>
            <a:off x="1206500" y="2372961"/>
            <a:ext cx="21971000" cy="934780"/>
          </a:xfrm>
          <a:prstGeom prst="rect">
            <a:avLst/>
          </a:prstGeom>
        </p:spPr>
        <p:txBody>
          <a:bodyPr/>
          <a:lstStyle/>
          <a:p>
            <a:r>
              <a:t>“Faster is safer”: Key values of continuous delivery</a:t>
            </a:r>
          </a:p>
        </p:txBody>
      </p:sp>
      <p:sp>
        <p:nvSpPr>
          <p:cNvPr id="544" name="Release frequently, in small batche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Release frequently, in small batches</a:t>
            </a:r>
          </a:p>
          <a:p>
            <a:r>
              <a:t>Maintain key performance indicators to evaluate the impact of updates</a:t>
            </a:r>
          </a:p>
          <a:p>
            <a:r>
              <a:t>Phase roll-outs</a:t>
            </a:r>
          </a:p>
          <a:p>
            <a:r>
              <a:t>Evaluate business impact of new features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taging Environments"/>
          <p:cNvSpPr txBox="1">
            <a:spLocks noGrp="1"/>
          </p:cNvSpPr>
          <p:nvPr>
            <p:ph type="title"/>
          </p:nvPr>
        </p:nvSpPr>
        <p:spPr>
          <a:xfrm>
            <a:off x="1206500" y="1079499"/>
            <a:ext cx="21971000" cy="1433165"/>
          </a:xfrm>
          <a:prstGeom prst="rect">
            <a:avLst/>
          </a:prstGeom>
        </p:spPr>
        <p:txBody>
          <a:bodyPr/>
          <a:lstStyle>
            <a:lvl1pPr>
              <a:defRPr spc="-200"/>
            </a:lvl1pPr>
          </a:lstStyle>
          <a:p>
            <a:r>
              <a:t>Staging Environments</a:t>
            </a:r>
          </a:p>
        </p:txBody>
      </p:sp>
      <p:sp>
        <p:nvSpPr>
          <p:cNvPr id="549" name="Enabling Continuous Delivery"/>
          <p:cNvSpPr txBox="1">
            <a:spLocks noGrp="1"/>
          </p:cNvSpPr>
          <p:nvPr>
            <p:ph type="body" sz="quarter" idx="1"/>
          </p:nvPr>
        </p:nvSpPr>
        <p:spPr>
          <a:xfrm>
            <a:off x="1206500" y="2372961"/>
            <a:ext cx="21971000" cy="934780"/>
          </a:xfrm>
          <a:prstGeom prst="rect">
            <a:avLst/>
          </a:prstGeom>
        </p:spPr>
        <p:txBody>
          <a:bodyPr/>
          <a:lstStyle/>
          <a:p>
            <a:r>
              <a:t>Enabling Continuous Delivery</a:t>
            </a:r>
          </a:p>
        </p:txBody>
      </p:sp>
      <p:sp>
        <p:nvSpPr>
          <p:cNvPr id="550" name="As software gets more complex with more dependencies, it's impossible to simulate the whole thing when test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As software gets more complex with more dependencies, it's impossible to simulate the whole thing when testing</a:t>
            </a:r>
          </a:p>
          <a:p>
            <a:r>
              <a:t>Idea: Deploy to a complete production-like environment, but don't have everyone use it</a:t>
            </a:r>
          </a:p>
          <a:p>
            <a:pPr marL="1202265" lvl="1" indent="-592666" defTabSz="2438337"/>
            <a:r>
              <a:t>Examples:</a:t>
            </a:r>
          </a:p>
          <a:p>
            <a:pPr marL="1811865" lvl="2" indent="-592665" defTabSz="2438337"/>
            <a:r>
              <a:t>“Eat your own dogfood”</a:t>
            </a:r>
          </a:p>
          <a:p>
            <a:pPr marL="1811865" lvl="2" indent="-592665" defTabSz="2438337"/>
            <a:r>
              <a:t>Beta/Alpha testers</a:t>
            </a:r>
          </a:p>
          <a:p>
            <a:r>
              <a:t>Lower risk if a problem occurs in staging than in production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Test-Stage-Production"/>
          <p:cNvSpPr txBox="1">
            <a:spLocks noGrp="1"/>
          </p:cNvSpPr>
          <p:nvPr>
            <p:ph type="title"/>
          </p:nvPr>
        </p:nvSpPr>
        <p:spPr>
          <a:xfrm>
            <a:off x="1206500" y="1079499"/>
            <a:ext cx="21971000" cy="1433165"/>
          </a:xfrm>
          <a:prstGeom prst="rect">
            <a:avLst/>
          </a:prstGeom>
        </p:spPr>
        <p:txBody>
          <a:bodyPr/>
          <a:lstStyle>
            <a:lvl1pPr>
              <a:defRPr spc="-200"/>
            </a:lvl1pPr>
          </a:lstStyle>
          <a:p>
            <a:r>
              <a:t>Test-Stage-Production</a:t>
            </a:r>
          </a:p>
        </p:txBody>
      </p:sp>
      <p:sp>
        <p:nvSpPr>
          <p:cNvPr id="555" name="Continuous Delivery in Action"/>
          <p:cNvSpPr txBox="1">
            <a:spLocks noGrp="1"/>
          </p:cNvSpPr>
          <p:nvPr>
            <p:ph type="body" sz="quarter" idx="1"/>
          </p:nvPr>
        </p:nvSpPr>
        <p:spPr>
          <a:xfrm>
            <a:off x="1206500" y="2372961"/>
            <a:ext cx="21971000" cy="934780"/>
          </a:xfrm>
          <a:prstGeom prst="rect">
            <a:avLst/>
          </a:prstGeom>
        </p:spPr>
        <p:txBody>
          <a:bodyPr/>
          <a:lstStyle/>
          <a:p>
            <a:r>
              <a:t>Continuous Delivery in Action</a:t>
            </a:r>
          </a:p>
        </p:txBody>
      </p:sp>
      <p:grpSp>
        <p:nvGrpSpPr>
          <p:cNvPr id="558" name="Testing Environment"/>
          <p:cNvGrpSpPr/>
          <p:nvPr/>
        </p:nvGrpSpPr>
        <p:grpSpPr>
          <a:xfrm>
            <a:off x="4079652" y="7443168"/>
            <a:ext cx="2577809" cy="3170218"/>
            <a:chOff x="0" y="0"/>
            <a:chExt cx="2577807" cy="3170216"/>
          </a:xfrm>
        </p:grpSpPr>
        <p:sp>
          <p:nvSpPr>
            <p:cNvPr id="556" name="Rectangle"/>
            <p:cNvSpPr/>
            <p:nvPr/>
          </p:nvSpPr>
          <p:spPr>
            <a:xfrm>
              <a:off x="0" y="0"/>
              <a:ext cx="2577808"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57" name="Testing Environment"/>
            <p:cNvSpPr txBox="1"/>
            <p:nvPr/>
          </p:nvSpPr>
          <p:spPr>
            <a:xfrm>
              <a:off x="0" y="0"/>
              <a:ext cx="2577808" cy="1108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561" name="Staging Environment"/>
          <p:cNvGrpSpPr/>
          <p:nvPr/>
        </p:nvGrpSpPr>
        <p:grpSpPr>
          <a:xfrm>
            <a:off x="7925454" y="7443168"/>
            <a:ext cx="4150264" cy="3170218"/>
            <a:chOff x="0" y="0"/>
            <a:chExt cx="4150262" cy="3170216"/>
          </a:xfrm>
        </p:grpSpPr>
        <p:sp>
          <p:nvSpPr>
            <p:cNvPr id="559" name="Rectangle"/>
            <p:cNvSpPr/>
            <p:nvPr/>
          </p:nvSpPr>
          <p:spPr>
            <a:xfrm>
              <a:off x="0" y="0"/>
              <a:ext cx="4150263"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0" name="Staging Environment"/>
            <p:cNvSpPr txBox="1"/>
            <p:nvPr/>
          </p:nvSpPr>
          <p:spPr>
            <a:xfrm>
              <a:off x="0" y="0"/>
              <a:ext cx="4150263"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564" name="Production Environment"/>
          <p:cNvGrpSpPr/>
          <p:nvPr/>
        </p:nvGrpSpPr>
        <p:grpSpPr>
          <a:xfrm>
            <a:off x="12901562" y="7443168"/>
            <a:ext cx="8256632" cy="3170218"/>
            <a:chOff x="0" y="0"/>
            <a:chExt cx="8256630" cy="3170216"/>
          </a:xfrm>
        </p:grpSpPr>
        <p:sp>
          <p:nvSpPr>
            <p:cNvPr id="562" name="Rectangle"/>
            <p:cNvSpPr/>
            <p:nvPr/>
          </p:nvSpPr>
          <p:spPr>
            <a:xfrm>
              <a:off x="0" y="0"/>
              <a:ext cx="8256631" cy="3170217"/>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defTabSz="821530">
                <a:defRPr sz="3200">
                  <a:solidFill>
                    <a:srgbClr val="FFFFFF"/>
                  </a:solidFill>
                  <a:latin typeface="Helvetica Light"/>
                  <a:ea typeface="Helvetica Light"/>
                  <a:cs typeface="Helvetica Light"/>
                  <a:sym typeface="Helvetica Light"/>
                </a:defRPr>
              </a:pPr>
              <a:endParaRPr/>
            </a:p>
          </p:txBody>
        </p:sp>
        <p:sp>
          <p:nvSpPr>
            <p:cNvPr id="563" name="Production Environment"/>
            <p:cNvSpPr txBox="1"/>
            <p:nvPr/>
          </p:nvSpPr>
          <p:spPr>
            <a:xfrm>
              <a:off x="0" y="0"/>
              <a:ext cx="8256631"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t">
              <a:spAutoFit/>
            </a:bodyPr>
            <a:lstStyle>
              <a:lvl1pPr defTabSz="821530">
                <a:defRPr sz="3200">
                  <a:solidFill>
                    <a:srgbClr val="FFFFFF"/>
                  </a:solidFill>
                  <a:latin typeface="Helvetica Light"/>
                  <a:ea typeface="Helvetica Light"/>
                  <a:cs typeface="Helvetica Light"/>
                  <a:sym typeface="Helvetica Light"/>
                </a:defRPr>
              </a:lvl1pPr>
            </a:lstStyle>
            <a:p>
              <a:r>
                <a:t>Production Environment</a:t>
              </a:r>
            </a:p>
          </p:txBody>
        </p:sp>
      </p:grpSp>
      <p:sp>
        <p:nvSpPr>
          <p:cNvPr id="565" name="Line"/>
          <p:cNvSpPr/>
          <p:nvPr/>
        </p:nvSpPr>
        <p:spPr>
          <a:xfrm>
            <a:off x="5368556" y="5597792"/>
            <a:ext cx="2" cy="1769107"/>
          </a:xfrm>
          <a:prstGeom prst="line">
            <a:avLst/>
          </a:prstGeom>
          <a:ln w="25400">
            <a:solidFill>
              <a:srgbClr val="000000"/>
            </a:solidFill>
            <a:miter lim="400000"/>
            <a:tailEnd type="triangle"/>
          </a:ln>
        </p:spPr>
        <p:txBody>
          <a:bodyPr lIns="45718" tIns="45718" rIns="45718" bIns="45718"/>
          <a:lstStyle/>
          <a:p>
            <a:endParaRPr/>
          </a:p>
        </p:txBody>
      </p:sp>
      <p:sp>
        <p:nvSpPr>
          <p:cNvPr id="566" name="Beta/Dogfooding"/>
          <p:cNvSpPr txBox="1"/>
          <p:nvPr/>
        </p:nvSpPr>
        <p:spPr>
          <a:xfrm>
            <a:off x="7736948" y="4945017"/>
            <a:ext cx="452727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Beta/Dogfooding</a:t>
            </a:r>
          </a:p>
        </p:txBody>
      </p:sp>
      <p:sp>
        <p:nvSpPr>
          <p:cNvPr id="567" name="Line"/>
          <p:cNvSpPr/>
          <p:nvPr/>
        </p:nvSpPr>
        <p:spPr>
          <a:xfrm>
            <a:off x="16666675" y="5708339"/>
            <a:ext cx="2" cy="1726627"/>
          </a:xfrm>
          <a:prstGeom prst="line">
            <a:avLst/>
          </a:prstGeom>
          <a:ln w="25400">
            <a:solidFill>
              <a:srgbClr val="000000"/>
            </a:solidFill>
            <a:miter lim="400000"/>
            <a:tailEnd type="triangle"/>
          </a:ln>
        </p:spPr>
        <p:txBody>
          <a:bodyPr lIns="45718" tIns="45718" rIns="45718" bIns="45718"/>
          <a:lstStyle/>
          <a:p>
            <a:endParaRPr/>
          </a:p>
        </p:txBody>
      </p:sp>
      <p:sp>
        <p:nvSpPr>
          <p:cNvPr id="568" name="User Requests"/>
          <p:cNvSpPr txBox="1"/>
          <p:nvPr/>
        </p:nvSpPr>
        <p:spPr>
          <a:xfrm>
            <a:off x="14403038" y="5097315"/>
            <a:ext cx="452727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User Requests</a:t>
            </a:r>
          </a:p>
        </p:txBody>
      </p:sp>
      <p:sp>
        <p:nvSpPr>
          <p:cNvPr id="569" name="Line"/>
          <p:cNvSpPr/>
          <p:nvPr/>
        </p:nvSpPr>
        <p:spPr>
          <a:xfrm>
            <a:off x="10000585" y="5732262"/>
            <a:ext cx="2" cy="1678783"/>
          </a:xfrm>
          <a:prstGeom prst="line">
            <a:avLst/>
          </a:prstGeom>
          <a:ln w="25400">
            <a:solidFill>
              <a:srgbClr val="000000"/>
            </a:solidFill>
            <a:miter lim="400000"/>
            <a:tailEnd type="triangle"/>
          </a:ln>
        </p:spPr>
        <p:txBody>
          <a:bodyPr lIns="45718" tIns="45718" rIns="45718" bIns="45718"/>
          <a:lstStyle/>
          <a:p>
            <a:endParaRPr/>
          </a:p>
        </p:txBody>
      </p:sp>
      <p:sp>
        <p:nvSpPr>
          <p:cNvPr id="570" name="Developer Environments"/>
          <p:cNvSpPr txBox="1"/>
          <p:nvPr/>
        </p:nvSpPr>
        <p:spPr>
          <a:xfrm>
            <a:off x="3104919" y="4530780"/>
            <a:ext cx="4527276" cy="1184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Developer Environments</a:t>
            </a:r>
          </a:p>
        </p:txBody>
      </p:sp>
      <p:pic>
        <p:nvPicPr>
          <p:cNvPr id="571" name="Image" descr="Image"/>
          <p:cNvPicPr>
            <a:picLocks noChangeAspect="1"/>
          </p:cNvPicPr>
          <p:nvPr/>
        </p:nvPicPr>
        <p:blipFill>
          <a:blip r:embed="rId3"/>
          <a:stretch>
            <a:fillRect/>
          </a:stretch>
        </p:blipFill>
        <p:spPr>
          <a:xfrm>
            <a:off x="4155840" y="9149102"/>
            <a:ext cx="2425433" cy="252359"/>
          </a:xfrm>
          <a:prstGeom prst="rect">
            <a:avLst/>
          </a:prstGeom>
          <a:ln w="12700">
            <a:miter lim="400000"/>
          </a:ln>
        </p:spPr>
      </p:pic>
      <p:pic>
        <p:nvPicPr>
          <p:cNvPr id="572" name="Image" descr="Image"/>
          <p:cNvPicPr>
            <a:picLocks noChangeAspect="1"/>
          </p:cNvPicPr>
          <p:nvPr/>
        </p:nvPicPr>
        <p:blipFill>
          <a:blip r:embed="rId3"/>
          <a:stretch>
            <a:fillRect/>
          </a:stretch>
        </p:blipFill>
        <p:spPr>
          <a:xfrm>
            <a:off x="8787869" y="8353770"/>
            <a:ext cx="2425433" cy="252359"/>
          </a:xfrm>
          <a:prstGeom prst="rect">
            <a:avLst/>
          </a:prstGeom>
          <a:ln w="12700">
            <a:miter lim="400000"/>
          </a:ln>
        </p:spPr>
      </p:pic>
      <p:pic>
        <p:nvPicPr>
          <p:cNvPr id="573" name="Image" descr="Image"/>
          <p:cNvPicPr>
            <a:picLocks noChangeAspect="1"/>
          </p:cNvPicPr>
          <p:nvPr/>
        </p:nvPicPr>
        <p:blipFill>
          <a:blip r:embed="rId3"/>
          <a:stretch>
            <a:fillRect/>
          </a:stretch>
        </p:blipFill>
        <p:spPr>
          <a:xfrm>
            <a:off x="8787869" y="8883991"/>
            <a:ext cx="2425433" cy="252359"/>
          </a:xfrm>
          <a:prstGeom prst="rect">
            <a:avLst/>
          </a:prstGeom>
          <a:ln w="12700">
            <a:miter lim="400000"/>
          </a:ln>
        </p:spPr>
      </p:pic>
      <p:pic>
        <p:nvPicPr>
          <p:cNvPr id="574" name="Image" descr="Image"/>
          <p:cNvPicPr>
            <a:picLocks noChangeAspect="1"/>
          </p:cNvPicPr>
          <p:nvPr/>
        </p:nvPicPr>
        <p:blipFill>
          <a:blip r:embed="rId3"/>
          <a:stretch>
            <a:fillRect/>
          </a:stretch>
        </p:blipFill>
        <p:spPr>
          <a:xfrm>
            <a:off x="8787869" y="9414212"/>
            <a:ext cx="2425433" cy="252359"/>
          </a:xfrm>
          <a:prstGeom prst="rect">
            <a:avLst/>
          </a:prstGeom>
          <a:ln w="12700">
            <a:miter lim="400000"/>
          </a:ln>
        </p:spPr>
      </p:pic>
      <p:pic>
        <p:nvPicPr>
          <p:cNvPr id="575" name="Image" descr="Image"/>
          <p:cNvPicPr>
            <a:picLocks noChangeAspect="1"/>
          </p:cNvPicPr>
          <p:nvPr/>
        </p:nvPicPr>
        <p:blipFill>
          <a:blip r:embed="rId3"/>
          <a:stretch>
            <a:fillRect/>
          </a:stretch>
        </p:blipFill>
        <p:spPr>
          <a:xfrm>
            <a:off x="8787869" y="9944433"/>
            <a:ext cx="2425433" cy="252359"/>
          </a:xfrm>
          <a:prstGeom prst="rect">
            <a:avLst/>
          </a:prstGeom>
          <a:ln w="12700">
            <a:miter lim="400000"/>
          </a:ln>
        </p:spPr>
      </p:pic>
      <p:pic>
        <p:nvPicPr>
          <p:cNvPr id="576" name="Image" descr="Image"/>
          <p:cNvPicPr>
            <a:picLocks noChangeAspect="1"/>
          </p:cNvPicPr>
          <p:nvPr/>
        </p:nvPicPr>
        <p:blipFill>
          <a:blip r:embed="rId3"/>
          <a:stretch>
            <a:fillRect/>
          </a:stretch>
        </p:blipFill>
        <p:spPr>
          <a:xfrm>
            <a:off x="13108345" y="8353770"/>
            <a:ext cx="2425433" cy="252359"/>
          </a:xfrm>
          <a:prstGeom prst="rect">
            <a:avLst/>
          </a:prstGeom>
          <a:ln w="12700">
            <a:miter lim="400000"/>
          </a:ln>
        </p:spPr>
      </p:pic>
      <p:pic>
        <p:nvPicPr>
          <p:cNvPr id="577" name="Image" descr="Image"/>
          <p:cNvPicPr>
            <a:picLocks noChangeAspect="1"/>
          </p:cNvPicPr>
          <p:nvPr/>
        </p:nvPicPr>
        <p:blipFill>
          <a:blip r:embed="rId3"/>
          <a:stretch>
            <a:fillRect/>
          </a:stretch>
        </p:blipFill>
        <p:spPr>
          <a:xfrm>
            <a:off x="13108345" y="8883991"/>
            <a:ext cx="2425433" cy="252359"/>
          </a:xfrm>
          <a:prstGeom prst="rect">
            <a:avLst/>
          </a:prstGeom>
          <a:ln w="12700">
            <a:miter lim="400000"/>
          </a:ln>
        </p:spPr>
      </p:pic>
      <p:pic>
        <p:nvPicPr>
          <p:cNvPr id="578" name="Image" descr="Image"/>
          <p:cNvPicPr>
            <a:picLocks noChangeAspect="1"/>
          </p:cNvPicPr>
          <p:nvPr/>
        </p:nvPicPr>
        <p:blipFill>
          <a:blip r:embed="rId3"/>
          <a:stretch>
            <a:fillRect/>
          </a:stretch>
        </p:blipFill>
        <p:spPr>
          <a:xfrm>
            <a:off x="13108345" y="9414212"/>
            <a:ext cx="2425433" cy="252359"/>
          </a:xfrm>
          <a:prstGeom prst="rect">
            <a:avLst/>
          </a:prstGeom>
          <a:ln w="12700">
            <a:miter lim="400000"/>
          </a:ln>
        </p:spPr>
      </p:pic>
      <p:pic>
        <p:nvPicPr>
          <p:cNvPr id="579" name="Image" descr="Image"/>
          <p:cNvPicPr>
            <a:picLocks noChangeAspect="1"/>
          </p:cNvPicPr>
          <p:nvPr/>
        </p:nvPicPr>
        <p:blipFill>
          <a:blip r:embed="rId3"/>
          <a:stretch>
            <a:fillRect/>
          </a:stretch>
        </p:blipFill>
        <p:spPr>
          <a:xfrm>
            <a:off x="13108345" y="9944433"/>
            <a:ext cx="2425433" cy="252359"/>
          </a:xfrm>
          <a:prstGeom prst="rect">
            <a:avLst/>
          </a:prstGeom>
          <a:ln w="12700">
            <a:miter lim="400000"/>
          </a:ln>
        </p:spPr>
      </p:pic>
      <p:pic>
        <p:nvPicPr>
          <p:cNvPr id="580" name="Image" descr="Image"/>
          <p:cNvPicPr>
            <a:picLocks noChangeAspect="1"/>
          </p:cNvPicPr>
          <p:nvPr/>
        </p:nvPicPr>
        <p:blipFill>
          <a:blip r:embed="rId3"/>
          <a:stretch>
            <a:fillRect/>
          </a:stretch>
        </p:blipFill>
        <p:spPr>
          <a:xfrm>
            <a:off x="15742158" y="8353770"/>
            <a:ext cx="2425433" cy="252359"/>
          </a:xfrm>
          <a:prstGeom prst="rect">
            <a:avLst/>
          </a:prstGeom>
          <a:ln w="12700">
            <a:miter lim="400000"/>
          </a:ln>
        </p:spPr>
      </p:pic>
      <p:pic>
        <p:nvPicPr>
          <p:cNvPr id="581" name="Image" descr="Image"/>
          <p:cNvPicPr>
            <a:picLocks noChangeAspect="1"/>
          </p:cNvPicPr>
          <p:nvPr/>
        </p:nvPicPr>
        <p:blipFill>
          <a:blip r:embed="rId3"/>
          <a:stretch>
            <a:fillRect/>
          </a:stretch>
        </p:blipFill>
        <p:spPr>
          <a:xfrm>
            <a:off x="15742158" y="8883991"/>
            <a:ext cx="2425433" cy="252359"/>
          </a:xfrm>
          <a:prstGeom prst="rect">
            <a:avLst/>
          </a:prstGeom>
          <a:ln w="12700">
            <a:miter lim="400000"/>
          </a:ln>
        </p:spPr>
      </p:pic>
      <p:pic>
        <p:nvPicPr>
          <p:cNvPr id="582" name="Image" descr="Image"/>
          <p:cNvPicPr>
            <a:picLocks noChangeAspect="1"/>
          </p:cNvPicPr>
          <p:nvPr/>
        </p:nvPicPr>
        <p:blipFill>
          <a:blip r:embed="rId3"/>
          <a:stretch>
            <a:fillRect/>
          </a:stretch>
        </p:blipFill>
        <p:spPr>
          <a:xfrm>
            <a:off x="15742158" y="9414212"/>
            <a:ext cx="2425433" cy="252359"/>
          </a:xfrm>
          <a:prstGeom prst="rect">
            <a:avLst/>
          </a:prstGeom>
          <a:ln w="12700">
            <a:miter lim="400000"/>
          </a:ln>
        </p:spPr>
      </p:pic>
      <p:pic>
        <p:nvPicPr>
          <p:cNvPr id="583" name="Image" descr="Image"/>
          <p:cNvPicPr>
            <a:picLocks noChangeAspect="1"/>
          </p:cNvPicPr>
          <p:nvPr/>
        </p:nvPicPr>
        <p:blipFill>
          <a:blip r:embed="rId3"/>
          <a:stretch>
            <a:fillRect/>
          </a:stretch>
        </p:blipFill>
        <p:spPr>
          <a:xfrm>
            <a:off x="15742158" y="9944433"/>
            <a:ext cx="2425433" cy="252359"/>
          </a:xfrm>
          <a:prstGeom prst="rect">
            <a:avLst/>
          </a:prstGeom>
          <a:ln w="12700">
            <a:miter lim="400000"/>
          </a:ln>
        </p:spPr>
      </p:pic>
      <p:pic>
        <p:nvPicPr>
          <p:cNvPr id="584" name="Image" descr="Image"/>
          <p:cNvPicPr>
            <a:picLocks noChangeAspect="1"/>
          </p:cNvPicPr>
          <p:nvPr/>
        </p:nvPicPr>
        <p:blipFill>
          <a:blip r:embed="rId3"/>
          <a:stretch>
            <a:fillRect/>
          </a:stretch>
        </p:blipFill>
        <p:spPr>
          <a:xfrm>
            <a:off x="18375968" y="8353770"/>
            <a:ext cx="2425433" cy="252359"/>
          </a:xfrm>
          <a:prstGeom prst="rect">
            <a:avLst/>
          </a:prstGeom>
          <a:ln w="12700">
            <a:miter lim="400000"/>
          </a:ln>
        </p:spPr>
      </p:pic>
      <p:pic>
        <p:nvPicPr>
          <p:cNvPr id="585" name="Image" descr="Image"/>
          <p:cNvPicPr>
            <a:picLocks noChangeAspect="1"/>
          </p:cNvPicPr>
          <p:nvPr/>
        </p:nvPicPr>
        <p:blipFill>
          <a:blip r:embed="rId3"/>
          <a:stretch>
            <a:fillRect/>
          </a:stretch>
        </p:blipFill>
        <p:spPr>
          <a:xfrm>
            <a:off x="18375968" y="8883991"/>
            <a:ext cx="2425433" cy="252359"/>
          </a:xfrm>
          <a:prstGeom prst="rect">
            <a:avLst/>
          </a:prstGeom>
          <a:ln w="12700">
            <a:miter lim="400000"/>
          </a:ln>
        </p:spPr>
      </p:pic>
      <p:pic>
        <p:nvPicPr>
          <p:cNvPr id="586" name="Image" descr="Image"/>
          <p:cNvPicPr>
            <a:picLocks noChangeAspect="1"/>
          </p:cNvPicPr>
          <p:nvPr/>
        </p:nvPicPr>
        <p:blipFill>
          <a:blip r:embed="rId3"/>
          <a:stretch>
            <a:fillRect/>
          </a:stretch>
        </p:blipFill>
        <p:spPr>
          <a:xfrm>
            <a:off x="18375968" y="9414212"/>
            <a:ext cx="2425433" cy="252359"/>
          </a:xfrm>
          <a:prstGeom prst="rect">
            <a:avLst/>
          </a:prstGeom>
          <a:ln w="12700">
            <a:miter lim="400000"/>
          </a:ln>
        </p:spPr>
      </p:pic>
      <p:pic>
        <p:nvPicPr>
          <p:cNvPr id="587" name="Image" descr="Image"/>
          <p:cNvPicPr>
            <a:picLocks noChangeAspect="1"/>
          </p:cNvPicPr>
          <p:nvPr/>
        </p:nvPicPr>
        <p:blipFill>
          <a:blip r:embed="rId3"/>
          <a:stretch>
            <a:fillRect/>
          </a:stretch>
        </p:blipFill>
        <p:spPr>
          <a:xfrm>
            <a:off x="18375968" y="9944433"/>
            <a:ext cx="2425433" cy="252359"/>
          </a:xfrm>
          <a:prstGeom prst="rect">
            <a:avLst/>
          </a:prstGeom>
          <a:ln w="12700">
            <a:miter lim="400000"/>
          </a:ln>
        </p:spPr>
      </p:pic>
      <p:sp>
        <p:nvSpPr>
          <p:cNvPr id="588" name="Line"/>
          <p:cNvSpPr/>
          <p:nvPr/>
        </p:nvSpPr>
        <p:spPr>
          <a:xfrm>
            <a:off x="4098529" y="11945915"/>
            <a:ext cx="9374036" cy="2"/>
          </a:xfrm>
          <a:prstGeom prst="line">
            <a:avLst/>
          </a:prstGeom>
          <a:ln w="152400">
            <a:solidFill>
              <a:srgbClr val="000000"/>
            </a:solidFill>
            <a:miter lim="400000"/>
            <a:tailEnd type="triangle"/>
          </a:ln>
        </p:spPr>
        <p:txBody>
          <a:bodyPr lIns="45718" tIns="45718" rIns="45718" bIns="45718"/>
          <a:lstStyle/>
          <a:p>
            <a:endParaRPr/>
          </a:p>
        </p:txBody>
      </p:sp>
      <p:sp>
        <p:nvSpPr>
          <p:cNvPr id="589" name="Revisions are “promoted” towards production"/>
          <p:cNvSpPr txBox="1"/>
          <p:nvPr/>
        </p:nvSpPr>
        <p:spPr>
          <a:xfrm>
            <a:off x="6081813" y="10875609"/>
            <a:ext cx="8906866" cy="6635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400">
                <a:solidFill>
                  <a:srgbClr val="000000"/>
                </a:solidFill>
                <a:latin typeface="Helvetica Light"/>
                <a:ea typeface="Helvetica Light"/>
                <a:cs typeface="Helvetica Light"/>
                <a:sym typeface="Helvetica Light"/>
              </a:defRPr>
            </a:lvl1pPr>
          </a:lstStyle>
          <a:p>
            <a:r>
              <a:t>Revisions are “promoted” towards production</a:t>
            </a:r>
          </a:p>
        </p:txBody>
      </p:sp>
      <p:sp>
        <p:nvSpPr>
          <p:cNvPr id="590" name="Q/A takes place in each stage (including production!)"/>
          <p:cNvSpPr txBox="1"/>
          <p:nvPr/>
        </p:nvSpPr>
        <p:spPr>
          <a:xfrm>
            <a:off x="4167292" y="12411947"/>
            <a:ext cx="12343003" cy="7524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4000">
                <a:solidFill>
                  <a:srgbClr val="000000"/>
                </a:solidFill>
                <a:latin typeface="Helvetica Light"/>
                <a:ea typeface="Helvetica Light"/>
                <a:cs typeface="Helvetica Light"/>
                <a:sym typeface="Helvetica Light"/>
              </a:defRPr>
            </a:lvl1pPr>
          </a:lstStyle>
          <a:p>
            <a:r>
              <a:t>Q/A takes place in each stage (including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 name="A/B Deployments with Canaries"/>
          <p:cNvSpPr txBox="1">
            <a:spLocks noGrp="1"/>
          </p:cNvSpPr>
          <p:nvPr>
            <p:ph type="title"/>
          </p:nvPr>
        </p:nvSpPr>
        <p:spPr>
          <a:xfrm>
            <a:off x="1206500" y="1079499"/>
            <a:ext cx="21971000" cy="1433165"/>
          </a:xfrm>
          <a:prstGeom prst="rect">
            <a:avLst/>
          </a:prstGeom>
        </p:spPr>
        <p:txBody>
          <a:bodyPr/>
          <a:lstStyle>
            <a:lvl1pPr>
              <a:defRPr spc="-200"/>
            </a:lvl1pPr>
          </a:lstStyle>
          <a:p>
            <a:r>
              <a:t>A/B Deployments with Canaries</a:t>
            </a:r>
          </a:p>
        </p:txBody>
      </p:sp>
      <p:sp>
        <p:nvSpPr>
          <p:cNvPr id="595" name="Mitigating risk in continuous delivery"/>
          <p:cNvSpPr txBox="1">
            <a:spLocks noGrp="1"/>
          </p:cNvSpPr>
          <p:nvPr>
            <p:ph type="body" sz="quarter" idx="1"/>
          </p:nvPr>
        </p:nvSpPr>
        <p:spPr>
          <a:xfrm>
            <a:off x="1206500" y="2372961"/>
            <a:ext cx="21971000" cy="934780"/>
          </a:xfrm>
          <a:prstGeom prst="rect">
            <a:avLst/>
          </a:prstGeom>
        </p:spPr>
        <p:txBody>
          <a:bodyPr/>
          <a:lstStyle/>
          <a:p>
            <a:r>
              <a:t>Mitigating risk in continuous delivery</a:t>
            </a:r>
          </a:p>
        </p:txBody>
      </p:sp>
      <p:sp>
        <p:nvSpPr>
          <p:cNvPr id="596" name="Slide bullet text"/>
          <p:cNvSpPr txBox="1">
            <a:spLocks noGrp="1"/>
          </p:cNvSpPr>
          <p:nvPr>
            <p:ph type="body" idx="21"/>
          </p:nvPr>
        </p:nvSpPr>
        <p:spPr>
          <a:prstGeom prst="rect">
            <a:avLst/>
          </a:prstGeom>
        </p:spPr>
        <p:txBody>
          <a:bodyPr/>
          <a:lstStyle/>
          <a:p>
            <a:endParaRPr/>
          </a:p>
        </p:txBody>
      </p:sp>
      <p:pic>
        <p:nvPicPr>
          <p:cNvPr id="597" name="Image" descr="Image"/>
          <p:cNvPicPr>
            <a:picLocks noChangeAspect="1"/>
          </p:cNvPicPr>
          <p:nvPr/>
        </p:nvPicPr>
        <p:blipFill>
          <a:blip r:embed="rId3"/>
          <a:stretch>
            <a:fillRect/>
          </a:stretch>
        </p:blipFill>
        <p:spPr>
          <a:xfrm>
            <a:off x="4387453" y="4459535"/>
            <a:ext cx="15609094" cy="5527674"/>
          </a:xfrm>
          <a:prstGeom prst="rect">
            <a:avLst/>
          </a:prstGeom>
          <a:ln w="12700">
            <a:miter lim="400000"/>
          </a:ln>
        </p:spPr>
      </p:pic>
      <p:sp>
        <p:nvSpPr>
          <p:cNvPr id="598" name="Monitor both:…"/>
          <p:cNvSpPr txBox="1"/>
          <p:nvPr/>
        </p:nvSpPr>
        <p:spPr>
          <a:xfrm>
            <a:off x="8972512" y="9958302"/>
            <a:ext cx="9903079" cy="1235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algn="l" defTabSz="821530">
              <a:defRPr sz="3600">
                <a:solidFill>
                  <a:srgbClr val="000000"/>
                </a:solidFill>
                <a:latin typeface="Helvetica Light"/>
                <a:ea typeface="Helvetica Light"/>
                <a:cs typeface="Helvetica Light"/>
                <a:sym typeface="Helvetica Light"/>
              </a:defRPr>
            </a:pPr>
            <a:r>
              <a:t>Monitor both:</a:t>
            </a:r>
          </a:p>
          <a:p>
            <a:pPr algn="l" defTabSz="821530">
              <a:defRPr sz="3600">
                <a:solidFill>
                  <a:srgbClr val="000000"/>
                </a:solidFill>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 name="Operations Responsibility"/>
          <p:cNvSpPr txBox="1">
            <a:spLocks noGrp="1"/>
          </p:cNvSpPr>
          <p:nvPr>
            <p:ph type="title"/>
          </p:nvPr>
        </p:nvSpPr>
        <p:spPr>
          <a:xfrm>
            <a:off x="1206500" y="1079499"/>
            <a:ext cx="21971000" cy="1433165"/>
          </a:xfrm>
          <a:prstGeom prst="rect">
            <a:avLst/>
          </a:prstGeom>
        </p:spPr>
        <p:txBody>
          <a:bodyPr/>
          <a:lstStyle>
            <a:lvl1pPr>
              <a:defRPr spc="-200"/>
            </a:lvl1pPr>
          </a:lstStyle>
          <a:p>
            <a:r>
              <a:t>Operations Responsibility </a:t>
            </a:r>
          </a:p>
        </p:txBody>
      </p:sp>
      <p:sp>
        <p:nvSpPr>
          <p:cNvPr id="603" name="DevOps in a slide"/>
          <p:cNvSpPr txBox="1">
            <a:spLocks noGrp="1"/>
          </p:cNvSpPr>
          <p:nvPr>
            <p:ph type="body" sz="quarter" idx="1"/>
          </p:nvPr>
        </p:nvSpPr>
        <p:spPr>
          <a:xfrm>
            <a:off x="1206500" y="2372961"/>
            <a:ext cx="21971000" cy="934780"/>
          </a:xfrm>
          <a:prstGeom prst="rect">
            <a:avLst/>
          </a:prstGeom>
        </p:spPr>
        <p:txBody>
          <a:bodyPr/>
          <a:lstStyle/>
          <a:p>
            <a:r>
              <a:t>DevOps in a slide</a:t>
            </a:r>
          </a:p>
        </p:txBody>
      </p:sp>
      <p:sp>
        <p:nvSpPr>
          <p:cNvPr id="604" name="Once we deploy, someone has to monitor software, make sure it’s running OK, no bugs, etc…"/>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Once we </a:t>
            </a:r>
            <a:r>
              <a:rPr b="1"/>
              <a:t>deploy</a:t>
            </a:r>
            <a:r>
              <a:t>, someone has to monitor software, make sure it’s running OK, no bugs, etc</a:t>
            </a:r>
          </a:p>
          <a:p>
            <a:r>
              <a:t>Assume 3 environments:</a:t>
            </a:r>
          </a:p>
          <a:p>
            <a:pPr lvl="1" defTabSz="2438337"/>
            <a:r>
              <a:t>Test, Staging, Production</a:t>
            </a:r>
          </a:p>
          <a:p>
            <a:r>
              <a:t>Whose job is it?</a:t>
            </a:r>
          </a:p>
        </p:txBody>
      </p:sp>
      <p:graphicFrame>
        <p:nvGraphicFramePr>
          <p:cNvPr id="605" name="Table"/>
          <p:cNvGraphicFramePr/>
          <p:nvPr/>
        </p:nvGraphicFramePr>
        <p:xfrm>
          <a:off x="4974685" y="9394031"/>
          <a:ext cx="14434630" cy="4027845"/>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defTabSz="914400"/>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1"/>
                  </a:ext>
                </a:extLst>
              </a:tr>
              <a:tr h="1006961">
                <a:tc>
                  <a:txBody>
                    <a:bodyPr/>
                    <a:lstStyle/>
                    <a:p>
                      <a:pPr defTabSz="914400"/>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defTabSz="914400"/>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tcPr>
                </a:tc>
                <a:tc>
                  <a:txBody>
                    <a:bodyPr/>
                    <a:lstStyle/>
                    <a:p>
                      <a:pP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tcPr>
                </a:tc>
                <a:extLst>
                  <a:ext uri="{0D108BD9-81ED-4DB2-BD59-A6C34878D82A}">
                    <a16:rowId xmlns:a16="http://schemas.microsoft.com/office/drawing/2014/main" val="10003"/>
                  </a:ext>
                </a:extLst>
              </a:tr>
            </a:tbl>
          </a:graphicData>
        </a:graphic>
      </p:graphicFrame>
      <p:grpSp>
        <p:nvGrpSpPr>
          <p:cNvPr id="615" name="Group"/>
          <p:cNvGrpSpPr/>
          <p:nvPr/>
        </p:nvGrpSpPr>
        <p:grpSpPr>
          <a:xfrm>
            <a:off x="13653504" y="10340195"/>
            <a:ext cx="5505913" cy="1270003"/>
            <a:chOff x="0" y="0"/>
            <a:chExt cx="5505911" cy="1270001"/>
          </a:xfrm>
        </p:grpSpPr>
        <p:grpSp>
          <p:nvGrpSpPr>
            <p:cNvPr id="608" name="Test"/>
            <p:cNvGrpSpPr/>
            <p:nvPr/>
          </p:nvGrpSpPr>
          <p:grpSpPr>
            <a:xfrm>
              <a:off x="-1" y="-1"/>
              <a:ext cx="1270003" cy="1270003"/>
              <a:chOff x="0" y="0"/>
              <a:chExt cx="1270001" cy="1270001"/>
            </a:xfrm>
          </p:grpSpPr>
          <p:sp>
            <p:nvSpPr>
              <p:cNvPr id="606" name="Line"/>
              <p:cNvSpPr/>
              <p:nvPr/>
            </p:nvSpPr>
            <p:spPr>
              <a:xfrm>
                <a:off x="-1"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07"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nvGrpSpPr>
            <p:cNvPr id="611" name="Production"/>
            <p:cNvGrpSpPr/>
            <p:nvPr/>
          </p:nvGrpSpPr>
          <p:grpSpPr>
            <a:xfrm>
              <a:off x="3515060" y="-1"/>
              <a:ext cx="1990852" cy="1270003"/>
              <a:chOff x="0" y="0"/>
              <a:chExt cx="1990850" cy="1270001"/>
            </a:xfrm>
          </p:grpSpPr>
          <p:sp>
            <p:nvSpPr>
              <p:cNvPr id="609" name="Line"/>
              <p:cNvSpPr/>
              <p:nvPr/>
            </p:nvSpPr>
            <p:spPr>
              <a:xfrm>
                <a:off x="360424"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0"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14" name="Staging"/>
            <p:cNvGrpSpPr/>
            <p:nvPr/>
          </p:nvGrpSpPr>
          <p:grpSpPr>
            <a:xfrm>
              <a:off x="1540272" y="-1"/>
              <a:ext cx="1468120" cy="1270003"/>
              <a:chOff x="0" y="0"/>
              <a:chExt cx="1468119" cy="1270001"/>
            </a:xfrm>
          </p:grpSpPr>
          <p:sp>
            <p:nvSpPr>
              <p:cNvPr id="612" name="Line"/>
              <p:cNvSpPr/>
              <p:nvPr/>
            </p:nvSpPr>
            <p:spPr>
              <a:xfrm>
                <a:off x="99058"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3"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grpSp>
        <p:nvGrpSpPr>
          <p:cNvPr id="622" name="Group"/>
          <p:cNvGrpSpPr/>
          <p:nvPr/>
        </p:nvGrpSpPr>
        <p:grpSpPr>
          <a:xfrm>
            <a:off x="15163984" y="11223624"/>
            <a:ext cx="3965641" cy="1270002"/>
            <a:chOff x="0" y="0"/>
            <a:chExt cx="3965639" cy="1270000"/>
          </a:xfrm>
        </p:grpSpPr>
        <p:grpSp>
          <p:nvGrpSpPr>
            <p:cNvPr id="618" name="Production"/>
            <p:cNvGrpSpPr/>
            <p:nvPr/>
          </p:nvGrpSpPr>
          <p:grpSpPr>
            <a:xfrm>
              <a:off x="1974788" y="0"/>
              <a:ext cx="1990852" cy="1270001"/>
              <a:chOff x="0" y="0"/>
              <a:chExt cx="1990850" cy="1270000"/>
            </a:xfrm>
          </p:grpSpPr>
          <p:sp>
            <p:nvSpPr>
              <p:cNvPr id="616" name="Line"/>
              <p:cNvSpPr/>
              <p:nvPr/>
            </p:nvSpPr>
            <p:spPr>
              <a:xfrm>
                <a:off x="360424"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17" name="Production"/>
              <p:cNvSpPr txBox="1"/>
              <p:nvPr/>
            </p:nvSpPr>
            <p:spPr>
              <a:xfrm>
                <a:off x="0" y="334963"/>
                <a:ext cx="1990851"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grpSp>
        <p:grpSp>
          <p:nvGrpSpPr>
            <p:cNvPr id="621" name="Staging"/>
            <p:cNvGrpSpPr/>
            <p:nvPr/>
          </p:nvGrpSpPr>
          <p:grpSpPr>
            <a:xfrm>
              <a:off x="-1" y="0"/>
              <a:ext cx="1468121" cy="1270001"/>
              <a:chOff x="0" y="0"/>
              <a:chExt cx="1468119" cy="1270000"/>
            </a:xfrm>
          </p:grpSpPr>
          <p:sp>
            <p:nvSpPr>
              <p:cNvPr id="619" name="Line"/>
              <p:cNvSpPr/>
              <p:nvPr/>
            </p:nvSpPr>
            <p:spPr>
              <a:xfrm>
                <a:off x="99058" y="0"/>
                <a:ext cx="1270002" cy="1270001"/>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0"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sp>
        <p:nvSpPr>
          <p:cNvPr id="623" name="Test"/>
          <p:cNvSpPr txBox="1"/>
          <p:nvPr/>
        </p:nvSpPr>
        <p:spPr>
          <a:xfrm>
            <a:off x="7435484" y="11558586"/>
            <a:ext cx="833374" cy="600075"/>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nvGrpSpPr>
          <p:cNvPr id="630" name="Group"/>
          <p:cNvGrpSpPr/>
          <p:nvPr/>
        </p:nvGrpSpPr>
        <p:grpSpPr>
          <a:xfrm>
            <a:off x="7137185" y="12295187"/>
            <a:ext cx="2794081" cy="1270002"/>
            <a:chOff x="0" y="0"/>
            <a:chExt cx="2794079" cy="1270001"/>
          </a:xfrm>
        </p:grpSpPr>
        <p:grpSp>
          <p:nvGrpSpPr>
            <p:cNvPr id="626" name="Staging"/>
            <p:cNvGrpSpPr/>
            <p:nvPr/>
          </p:nvGrpSpPr>
          <p:grpSpPr>
            <a:xfrm>
              <a:off x="1325960" y="-1"/>
              <a:ext cx="1468120" cy="1270003"/>
              <a:chOff x="0" y="0"/>
              <a:chExt cx="1468119" cy="1270001"/>
            </a:xfrm>
          </p:grpSpPr>
          <p:sp>
            <p:nvSpPr>
              <p:cNvPr id="624" name="Line"/>
              <p:cNvSpPr/>
              <p:nvPr/>
            </p:nvSpPr>
            <p:spPr>
              <a:xfrm>
                <a:off x="99058" y="0"/>
                <a:ext cx="1270003"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5" name="Staging"/>
              <p:cNvSpPr txBox="1"/>
              <p:nvPr/>
            </p:nvSpPr>
            <p:spPr>
              <a:xfrm>
                <a:off x="0" y="334963"/>
                <a:ext cx="1468119"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Staging</a:t>
                </a:r>
              </a:p>
            </p:txBody>
          </p:sp>
        </p:grpSp>
        <p:grpSp>
          <p:nvGrpSpPr>
            <p:cNvPr id="629" name="Test"/>
            <p:cNvGrpSpPr/>
            <p:nvPr/>
          </p:nvGrpSpPr>
          <p:grpSpPr>
            <a:xfrm>
              <a:off x="-1" y="-1"/>
              <a:ext cx="1270003" cy="1270003"/>
              <a:chOff x="0" y="0"/>
              <a:chExt cx="1270001" cy="1270001"/>
            </a:xfrm>
          </p:grpSpPr>
          <p:sp>
            <p:nvSpPr>
              <p:cNvPr id="627" name="Line"/>
              <p:cNvSpPr/>
              <p:nvPr/>
            </p:nvSpPr>
            <p:spPr>
              <a:xfrm>
                <a:off x="0" y="0"/>
                <a:ext cx="1270002" cy="1270002"/>
              </a:xfrm>
              <a:prstGeom prst="line">
                <a:avLst/>
              </a:prstGeom>
              <a:solidFill>
                <a:srgbClr val="96CBB9"/>
              </a:solidFill>
              <a:ln w="12700" cap="flat">
                <a:noFill/>
                <a:miter lim="400000"/>
              </a:ln>
              <a:effectLst/>
            </p:spPr>
            <p:txBody>
              <a:bodyPr wrap="square" lIns="45718" tIns="45718" rIns="45718" bIns="45718" numCol="1" anchor="t">
                <a:noAutofit/>
              </a:bodyPr>
              <a:lstStyle/>
              <a:p>
                <a:endParaRPr/>
              </a:p>
            </p:txBody>
          </p:sp>
          <p:sp>
            <p:nvSpPr>
              <p:cNvPr id="628" name="Test"/>
              <p:cNvSpPr txBox="1"/>
              <p:nvPr/>
            </p:nvSpPr>
            <p:spPr>
              <a:xfrm>
                <a:off x="218314" y="334963"/>
                <a:ext cx="833374" cy="600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914400">
                  <a:defRPr sz="3000">
                    <a:solidFill>
                      <a:srgbClr val="000000"/>
                    </a:solidFill>
                    <a:latin typeface="Helvetica Light"/>
                    <a:ea typeface="Helvetica Light"/>
                    <a:cs typeface="Helvetica Light"/>
                    <a:sym typeface="Helvetica Light"/>
                  </a:defRPr>
                </a:lvl1pPr>
              </a:lstStyle>
              <a:p>
                <a:r>
                  <a:t>Test</a:t>
                </a:r>
              </a:p>
            </p:txBody>
          </p:sp>
        </p:grpSp>
      </p:grpSp>
      <p:sp>
        <p:nvSpPr>
          <p:cNvPr id="631" name="Production"/>
          <p:cNvSpPr txBox="1"/>
          <p:nvPr/>
        </p:nvSpPr>
        <p:spPr>
          <a:xfrm>
            <a:off x="16518667" y="12630149"/>
            <a:ext cx="1990852" cy="600075"/>
          </a:xfrm>
          <a:prstGeom prst="rect">
            <a:avLst/>
          </a:prstGeom>
          <a:solidFill>
            <a:srgbClr val="96CBB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
        <p:nvSpPr>
          <p:cNvPr id="632" name="Production"/>
          <p:cNvSpPr txBox="1"/>
          <p:nvPr/>
        </p:nvSpPr>
        <p:spPr>
          <a:xfrm>
            <a:off x="10375041" y="12630149"/>
            <a:ext cx="1990852" cy="600075"/>
          </a:xfrm>
          <a:prstGeom prst="rect">
            <a:avLst/>
          </a:prstGeom>
          <a:solidFill>
            <a:srgbClr val="96CBB9">
              <a:alpha val="41018"/>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914400">
              <a:defRPr sz="3000">
                <a:solidFill>
                  <a:srgbClr val="000000"/>
                </a:solidFill>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6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 grpId="4" animBg="1" advAuto="0"/>
      <p:bldP spid="615" grpId="1" animBg="1" advAuto="0"/>
      <p:bldP spid="622" grpId="3" animBg="1" advAuto="0"/>
      <p:bldP spid="623" grpId="2" animBg="1" advAuto="0"/>
      <p:bldP spid="630" grpId="5" animBg="1" advAuto="0"/>
      <p:bldP spid="631" grpId="6" animBg="1" advAuto="0"/>
      <p:bldP spid="632" grpId="7"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 name="Release Pipelines"/>
          <p:cNvSpPr txBox="1">
            <a:spLocks noGrp="1"/>
          </p:cNvSpPr>
          <p:nvPr>
            <p:ph type="title"/>
          </p:nvPr>
        </p:nvSpPr>
        <p:spPr>
          <a:xfrm>
            <a:off x="1206500" y="1079499"/>
            <a:ext cx="21971000" cy="1433165"/>
          </a:xfrm>
          <a:prstGeom prst="rect">
            <a:avLst/>
          </a:prstGeom>
        </p:spPr>
        <p:txBody>
          <a:bodyPr/>
          <a:lstStyle>
            <a:lvl1pPr>
              <a:defRPr spc="-200"/>
            </a:lvl1pPr>
          </a:lstStyle>
          <a:p>
            <a:r>
              <a:t>Release Pipelines</a:t>
            </a:r>
          </a:p>
        </p:txBody>
      </p:sp>
      <p:sp>
        <p:nvSpPr>
          <p:cNvPr id="637" name="How quickly is my change deployed?"/>
          <p:cNvSpPr txBox="1">
            <a:spLocks noGrp="1"/>
          </p:cNvSpPr>
          <p:nvPr>
            <p:ph type="body" sz="quarter" idx="1"/>
          </p:nvPr>
        </p:nvSpPr>
        <p:spPr>
          <a:xfrm>
            <a:off x="1206500" y="2372961"/>
            <a:ext cx="21971000" cy="934780"/>
          </a:xfrm>
          <a:prstGeom prst="rect">
            <a:avLst/>
          </a:prstGeom>
        </p:spPr>
        <p:txBody>
          <a:bodyPr/>
          <a:lstStyle/>
          <a:p>
            <a:r>
              <a:t>How quickly is my change deployed?</a:t>
            </a:r>
          </a:p>
        </p:txBody>
      </p:sp>
      <p:sp>
        <p:nvSpPr>
          <p:cNvPr id="638" name="Even if you are deploying every day, you still have some latenc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Even if you are deploying every day,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43" name="Pre-2016"/>
          <p:cNvSpPr txBox="1">
            <a:spLocks noGrp="1"/>
          </p:cNvSpPr>
          <p:nvPr>
            <p:ph type="body" sz="quarter" idx="1"/>
          </p:nvPr>
        </p:nvSpPr>
        <p:spPr>
          <a:xfrm>
            <a:off x="1206500" y="2372961"/>
            <a:ext cx="21971000" cy="934780"/>
          </a:xfrm>
          <a:prstGeom prst="rect">
            <a:avLst/>
          </a:prstGeom>
        </p:spPr>
        <p:txBody>
          <a:bodyPr/>
          <a:lstStyle/>
          <a:p>
            <a:r>
              <a:t>Pre-2016</a:t>
            </a:r>
          </a:p>
        </p:txBody>
      </p:sp>
      <p:sp>
        <p:nvSpPr>
          <p:cNvPr id="644" name="Slide bullet text"/>
          <p:cNvSpPr txBox="1">
            <a:spLocks noGrp="1"/>
          </p:cNvSpPr>
          <p:nvPr>
            <p:ph type="body" idx="21"/>
          </p:nvPr>
        </p:nvSpPr>
        <p:spPr>
          <a:prstGeom prst="rect">
            <a:avLst/>
          </a:prstGeom>
        </p:spPr>
        <p:txBody>
          <a:bodyPr/>
          <a:lstStyle/>
          <a:p>
            <a:endParaRPr/>
          </a:p>
        </p:txBody>
      </p:sp>
      <p:grpSp>
        <p:nvGrpSpPr>
          <p:cNvPr id="647" name="~1 week of development"/>
          <p:cNvGrpSpPr/>
          <p:nvPr/>
        </p:nvGrpSpPr>
        <p:grpSpPr>
          <a:xfrm>
            <a:off x="11920773" y="6567157"/>
            <a:ext cx="8175689" cy="535783"/>
            <a:chOff x="0" y="0"/>
            <a:chExt cx="8175687" cy="535781"/>
          </a:xfrm>
        </p:grpSpPr>
        <p:sp>
          <p:nvSpPr>
            <p:cNvPr id="645" name="Rounded Rectangle"/>
            <p:cNvSpPr/>
            <p:nvPr/>
          </p:nvSpPr>
          <p:spPr>
            <a:xfrm>
              <a:off x="0" y="0"/>
              <a:ext cx="8175688" cy="535782"/>
            </a:xfrm>
            <a:prstGeom prst="roundRect">
              <a:avLst>
                <a:gd name="adj" fmla="val 50000"/>
              </a:avLst>
            </a:prstGeom>
            <a:solidFill>
              <a:srgbClr val="A92633">
                <a:alpha val="31880"/>
              </a:srgbClr>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46" name="~1 week of development"/>
            <p:cNvSpPr txBox="1"/>
            <p:nvPr/>
          </p:nvSpPr>
          <p:spPr>
            <a:xfrm>
              <a:off x="78462" y="31354"/>
              <a:ext cx="8018764" cy="473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grpSp>
        <p:nvGrpSpPr>
          <p:cNvPr id="650" name="Group"/>
          <p:cNvGrpSpPr/>
          <p:nvPr/>
        </p:nvGrpSpPr>
        <p:grpSpPr>
          <a:xfrm>
            <a:off x="14966858" y="9197578"/>
            <a:ext cx="2700445" cy="4055138"/>
            <a:chOff x="0" y="0"/>
            <a:chExt cx="2700443" cy="4055137"/>
          </a:xfrm>
        </p:grpSpPr>
        <p:sp>
          <p:nvSpPr>
            <p:cNvPr id="648" name="3x Daily"/>
            <p:cNvSpPr txBox="1"/>
            <p:nvPr/>
          </p:nvSpPr>
          <p:spPr>
            <a:xfrm>
              <a:off x="919066" y="3366163"/>
              <a:ext cx="1781378"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3x Daily</a:t>
              </a:r>
            </a:p>
          </p:txBody>
        </p:sp>
        <p:sp>
          <p:nvSpPr>
            <p:cNvPr id="649" name="Line"/>
            <p:cNvSpPr/>
            <p:nvPr/>
          </p:nvSpPr>
          <p:spPr>
            <a:xfrm flipH="1">
              <a:off x="0" y="0"/>
              <a:ext cx="2" cy="2579829"/>
            </a:xfrm>
            <a:prstGeom prst="line">
              <a:avLst/>
            </a:prstGeom>
            <a:noFill/>
            <a:ln w="50800" cap="flat">
              <a:solidFill>
                <a:srgbClr val="008400"/>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51" name="Line"/>
          <p:cNvSpPr/>
          <p:nvPr/>
        </p:nvSpPr>
        <p:spPr>
          <a:xfrm>
            <a:off x="16488694"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2" name="Line"/>
          <p:cNvSpPr/>
          <p:nvPr/>
        </p:nvSpPr>
        <p:spPr>
          <a:xfrm>
            <a:off x="17978355"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sp>
        <p:nvSpPr>
          <p:cNvPr id="653" name="Line"/>
          <p:cNvSpPr/>
          <p:nvPr/>
        </p:nvSpPr>
        <p:spPr>
          <a:xfrm>
            <a:off x="19468016" y="9197578"/>
            <a:ext cx="2" cy="2579829"/>
          </a:xfrm>
          <a:prstGeom prst="line">
            <a:avLst/>
          </a:prstGeom>
          <a:ln w="50800">
            <a:solidFill>
              <a:srgbClr val="008400"/>
            </a:solidFill>
            <a:custDash>
              <a:ds d="200000" sp="200000"/>
            </a:custDash>
            <a:miter lim="400000"/>
            <a:tailEnd type="triangle"/>
          </a:ln>
        </p:spPr>
        <p:txBody>
          <a:bodyPr lIns="45718" tIns="45718" rIns="45718" bIns="45718"/>
          <a:lstStyle/>
          <a:p>
            <a:endParaRPr/>
          </a:p>
        </p:txBody>
      </p:sp>
      <p:grpSp>
        <p:nvGrpSpPr>
          <p:cNvPr id="663" name="Group"/>
          <p:cNvGrpSpPr/>
          <p:nvPr/>
        </p:nvGrpSpPr>
        <p:grpSpPr>
          <a:xfrm>
            <a:off x="7739908" y="7375921"/>
            <a:ext cx="13689621" cy="3478467"/>
            <a:chOff x="0" y="0"/>
            <a:chExt cx="13689620" cy="3478465"/>
          </a:xfrm>
        </p:grpSpPr>
        <p:grpSp>
          <p:nvGrpSpPr>
            <p:cNvPr id="656" name="Stabilize"/>
            <p:cNvGrpSpPr/>
            <p:nvPr/>
          </p:nvGrpSpPr>
          <p:grpSpPr>
            <a:xfrm>
              <a:off x="4127288" y="1280782"/>
              <a:ext cx="2501710" cy="535783"/>
              <a:chOff x="0" y="0"/>
              <a:chExt cx="2501709" cy="535782"/>
            </a:xfrm>
          </p:grpSpPr>
          <p:sp>
            <p:nvSpPr>
              <p:cNvPr id="654" name="Rounded Rectangle"/>
              <p:cNvSpPr/>
              <p:nvPr/>
            </p:nvSpPr>
            <p:spPr>
              <a:xfrm>
                <a:off x="0" y="0"/>
                <a:ext cx="2501710" cy="535783"/>
              </a:xfrm>
              <a:prstGeom prst="roundRect">
                <a:avLst>
                  <a:gd name="adj" fmla="val 50000"/>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55" name="Stabilize"/>
              <p:cNvSpPr txBox="1"/>
              <p:nvPr/>
            </p:nvSpPr>
            <p:spPr>
              <a:xfrm>
                <a:off x="78462" y="31354"/>
                <a:ext cx="2344785" cy="4730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Stabilize</a:t>
                </a:r>
              </a:p>
            </p:txBody>
          </p:sp>
        </p:grpSp>
        <p:sp>
          <p:nvSpPr>
            <p:cNvPr id="657" name="Line"/>
            <p:cNvSpPr/>
            <p:nvPr/>
          </p:nvSpPr>
          <p:spPr>
            <a:xfrm>
              <a:off x="3887246" y="0"/>
              <a:ext cx="2" cy="1909699"/>
            </a:xfrm>
            <a:prstGeom prst="line">
              <a:avLst/>
            </a:prstGeom>
            <a:noFill/>
            <a:ln w="50800" cap="flat">
              <a:solidFill>
                <a:srgbClr val="A92633"/>
              </a:solidFill>
              <a:custDash>
                <a:ds d="200000" sp="200000"/>
              </a:custDash>
              <a:miter lim="400000"/>
              <a:tailEnd type="triangle" w="med" len="med"/>
            </a:ln>
            <a:effectLst/>
          </p:spPr>
          <p:txBody>
            <a:bodyPr wrap="square" lIns="45718" tIns="45718" rIns="45718" bIns="45718" numCol="1" anchor="t">
              <a:noAutofit/>
            </a:bodyPr>
            <a:lstStyle/>
            <a:p>
              <a:endParaRPr/>
            </a:p>
          </p:txBody>
        </p:sp>
        <p:sp>
          <p:nvSpPr>
            <p:cNvPr id="658" name="Line"/>
            <p:cNvSpPr/>
            <p:nvPr/>
          </p:nvSpPr>
          <p:spPr>
            <a:xfrm>
              <a:off x="3833078" y="2000899"/>
              <a:ext cx="9856544"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59" name="release branch"/>
            <p:cNvSpPr txBox="1"/>
            <p:nvPr/>
          </p:nvSpPr>
          <p:spPr>
            <a:xfrm>
              <a:off x="4402134" y="2630741"/>
              <a:ext cx="3222016"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release branch</a:t>
              </a:r>
            </a:p>
          </p:txBody>
        </p:sp>
        <p:sp>
          <p:nvSpPr>
            <p:cNvPr id="660" name="Weekly"/>
            <p:cNvSpPr txBox="1"/>
            <p:nvPr/>
          </p:nvSpPr>
          <p:spPr>
            <a:xfrm>
              <a:off x="2618658" y="1839186"/>
              <a:ext cx="1620901"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Weekly</a:t>
              </a:r>
            </a:p>
          </p:txBody>
        </p:sp>
        <p:sp>
          <p:nvSpPr>
            <p:cNvPr id="661" name="3 days"/>
            <p:cNvSpPr txBox="1"/>
            <p:nvPr/>
          </p:nvSpPr>
          <p:spPr>
            <a:xfrm>
              <a:off x="4111081" y="618585"/>
              <a:ext cx="1680083" cy="752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3 days</a:t>
              </a:r>
            </a:p>
          </p:txBody>
        </p:sp>
        <p:sp>
          <p:nvSpPr>
            <p:cNvPr id="662" name="All changes from week…"/>
            <p:cNvSpPr txBox="1"/>
            <p:nvPr/>
          </p:nvSpPr>
          <p:spPr>
            <a:xfrm>
              <a:off x="0" y="2471991"/>
              <a:ext cx="4128641" cy="1006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p>
              <a:pPr defTabSz="821530">
                <a:defRPr sz="2800" i="1">
                  <a:solidFill>
                    <a:srgbClr val="000000"/>
                  </a:solidFill>
                  <a:latin typeface="+mn-lt"/>
                  <a:ea typeface="+mn-ea"/>
                  <a:cs typeface="+mn-cs"/>
                  <a:sym typeface="Helvetica"/>
                </a:defRPr>
              </a:pPr>
              <a:r>
                <a:t>All changes from week</a:t>
              </a:r>
            </a:p>
            <a:p>
              <a:pPr defTabSz="821530">
                <a:defRPr sz="2800" i="1">
                  <a:solidFill>
                    <a:srgbClr val="000000"/>
                  </a:solidFill>
                  <a:latin typeface="+mn-lt"/>
                  <a:ea typeface="+mn-ea"/>
                  <a:cs typeface="+mn-cs"/>
                  <a:sym typeface="Helvetica"/>
                </a:defRPr>
              </a:pPr>
              <a:r>
                <a:t>that are ready for release</a:t>
              </a:r>
            </a:p>
          </p:txBody>
        </p:sp>
      </p:grpSp>
      <p:grpSp>
        <p:nvGrpSpPr>
          <p:cNvPr id="669" name="Group"/>
          <p:cNvGrpSpPr/>
          <p:nvPr/>
        </p:nvGrpSpPr>
        <p:grpSpPr>
          <a:xfrm>
            <a:off x="14505499" y="8395442"/>
            <a:ext cx="6210321" cy="1270001"/>
            <a:chOff x="146679" y="376237"/>
            <a:chExt cx="6210320" cy="1270000"/>
          </a:xfrm>
        </p:grpSpPr>
        <p:grpSp>
          <p:nvGrpSpPr>
            <p:cNvPr id="666" name="Release Branch"/>
            <p:cNvGrpSpPr/>
            <p:nvPr/>
          </p:nvGrpSpPr>
          <p:grpSpPr>
            <a:xfrm>
              <a:off x="146679" y="637498"/>
              <a:ext cx="6210322" cy="535784"/>
              <a:chOff x="0" y="0"/>
              <a:chExt cx="6210320" cy="535782"/>
            </a:xfrm>
          </p:grpSpPr>
          <p:sp>
            <p:nvSpPr>
              <p:cNvPr id="664" name="Rounded Rectangle"/>
              <p:cNvSpPr/>
              <p:nvPr/>
            </p:nvSpPr>
            <p:spPr>
              <a:xfrm>
                <a:off x="0" y="0"/>
                <a:ext cx="6210321" cy="535783"/>
              </a:xfrm>
              <a:prstGeom prst="roundRect">
                <a:avLst>
                  <a:gd name="adj" fmla="val 50000"/>
                </a:avLst>
              </a:prstGeom>
              <a:solidFill>
                <a:srgbClr val="008400"/>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65" name="Release Branch"/>
              <p:cNvSpPr/>
              <p:nvPr/>
            </p:nvSpPr>
            <p:spPr>
              <a:xfrm>
                <a:off x="78462" y="267890"/>
                <a:ext cx="6053396"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Release Branch</a:t>
                </a:r>
              </a:p>
            </p:txBody>
          </p:sp>
        </p:grpSp>
        <p:sp>
          <p:nvSpPr>
            <p:cNvPr id="667" name="4 days"/>
            <p:cNvSpPr/>
            <p:nvPr/>
          </p:nvSpPr>
          <p:spPr>
            <a:xfrm>
              <a:off x="840041" y="3762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4000">
                  <a:solidFill>
                    <a:srgbClr val="000000"/>
                  </a:solidFill>
                  <a:latin typeface="Helvetica Light"/>
                  <a:ea typeface="Helvetica Light"/>
                  <a:cs typeface="Helvetica Light"/>
                  <a:sym typeface="Helvetica Light"/>
                </a:defRPr>
              </a:lvl1pPr>
            </a:lstStyle>
            <a:p>
              <a:r>
                <a:t>4 days</a:t>
              </a:r>
            </a:p>
          </p:txBody>
        </p:sp>
        <p:sp>
          <p:nvSpPr>
            <p:cNvPr id="668" name="All changes that survived stabilizing"/>
            <p:cNvSpPr/>
            <p:nvPr/>
          </p:nvSpPr>
          <p:spPr>
            <a:xfrm>
              <a:off x="4668523" y="376237"/>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2800" i="1">
                  <a:solidFill>
                    <a:srgbClr val="000000"/>
                  </a:solidFill>
                  <a:latin typeface="+mn-lt"/>
                  <a:ea typeface="+mn-ea"/>
                  <a:cs typeface="+mn-cs"/>
                  <a:sym typeface="Helvetica"/>
                </a:defRPr>
              </a:lvl1pPr>
            </a:lstStyle>
            <a:p>
              <a:r>
                <a:t>All changes that survived stabilizing</a:t>
              </a:r>
            </a:p>
          </p:txBody>
        </p:sp>
      </p:grpSp>
      <p:grpSp>
        <p:nvGrpSpPr>
          <p:cNvPr id="672" name="Developers working in their own branch"/>
          <p:cNvGrpSpPr/>
          <p:nvPr/>
        </p:nvGrpSpPr>
        <p:grpSpPr>
          <a:xfrm>
            <a:off x="3509007" y="4275415"/>
            <a:ext cx="8175689" cy="535782"/>
            <a:chOff x="0" y="0"/>
            <a:chExt cx="8175687" cy="535781"/>
          </a:xfrm>
        </p:grpSpPr>
        <p:sp>
          <p:nvSpPr>
            <p:cNvPr id="670" name="Rounded Rectangle"/>
            <p:cNvSpPr/>
            <p:nvPr/>
          </p:nvSpPr>
          <p:spPr>
            <a:xfrm>
              <a:off x="0" y="0"/>
              <a:ext cx="8175688" cy="535782"/>
            </a:xfrm>
            <a:prstGeom prst="roundRect">
              <a:avLst>
                <a:gd name="adj" fmla="val 50000"/>
              </a:avLst>
            </a:prstGeom>
            <a:solidFill>
              <a:srgbClr val="3284C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1" name="Developers working in their own branch"/>
            <p:cNvSpPr txBox="1"/>
            <p:nvPr/>
          </p:nvSpPr>
          <p:spPr>
            <a:xfrm>
              <a:off x="78462" y="31354"/>
              <a:ext cx="8018764" cy="473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Developers working in their own branch</a:t>
              </a:r>
            </a:p>
          </p:txBody>
        </p:sp>
      </p:grpSp>
      <p:sp>
        <p:nvSpPr>
          <p:cNvPr id="673" name="Your change doesn’t go out unless you’re there that day at that time to support it!"/>
          <p:cNvSpPr txBox="1"/>
          <p:nvPr/>
        </p:nvSpPr>
        <p:spPr>
          <a:xfrm>
            <a:off x="9086076" y="12347547"/>
            <a:ext cx="5504708" cy="14382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Your change doesn’t go out unless you’re there that day at that time to support it!</a:t>
            </a:r>
          </a:p>
        </p:txBody>
      </p:sp>
      <p:grpSp>
        <p:nvGrpSpPr>
          <p:cNvPr id="682" name="Group"/>
          <p:cNvGrpSpPr/>
          <p:nvPr/>
        </p:nvGrpSpPr>
        <p:grpSpPr>
          <a:xfrm>
            <a:off x="3509008" y="4828717"/>
            <a:ext cx="17882908" cy="3673405"/>
            <a:chOff x="0" y="0"/>
            <a:chExt cx="17882906" cy="3673404"/>
          </a:xfrm>
        </p:grpSpPr>
        <p:grpSp>
          <p:nvGrpSpPr>
            <p:cNvPr id="680" name="Group"/>
            <p:cNvGrpSpPr/>
            <p:nvPr/>
          </p:nvGrpSpPr>
          <p:grpSpPr>
            <a:xfrm>
              <a:off x="0" y="0"/>
              <a:ext cx="17592135" cy="3673405"/>
              <a:chOff x="0" y="0"/>
              <a:chExt cx="17592134" cy="3673404"/>
            </a:xfrm>
          </p:grpSpPr>
          <p:grpSp>
            <p:nvGrpSpPr>
              <p:cNvPr id="676" name="~1 week of development"/>
              <p:cNvGrpSpPr/>
              <p:nvPr/>
            </p:nvGrpSpPr>
            <p:grpSpPr>
              <a:xfrm>
                <a:off x="0" y="1738440"/>
                <a:ext cx="8175689" cy="535783"/>
                <a:chOff x="0" y="0"/>
                <a:chExt cx="8175688" cy="535782"/>
              </a:xfrm>
            </p:grpSpPr>
            <p:sp>
              <p:nvSpPr>
                <p:cNvPr id="674" name="Rounded Rectangle"/>
                <p:cNvSpPr/>
                <p:nvPr/>
              </p:nvSpPr>
              <p:spPr>
                <a:xfrm>
                  <a:off x="0" y="0"/>
                  <a:ext cx="8175689" cy="535783"/>
                </a:xfrm>
                <a:prstGeom prst="roundRect">
                  <a:avLst>
                    <a:gd name="adj" fmla="val 50000"/>
                  </a:avLst>
                </a:prstGeom>
                <a:solidFill>
                  <a:srgbClr val="A92633"/>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ctr">
                  <a:noAutofit/>
                </a:bodyPr>
                <a:lstStyle/>
                <a:p>
                  <a:pPr defTabSz="821530">
                    <a:defRPr sz="2200">
                      <a:solidFill>
                        <a:srgbClr val="FFFFFF"/>
                      </a:solidFill>
                      <a:latin typeface="Helvetica Light"/>
                      <a:ea typeface="Helvetica Light"/>
                      <a:cs typeface="Helvetica Light"/>
                      <a:sym typeface="Helvetica Light"/>
                    </a:defRPr>
                  </a:pPr>
                  <a:endParaRPr/>
                </a:p>
              </p:txBody>
            </p:sp>
            <p:sp>
              <p:nvSpPr>
                <p:cNvPr id="675" name="~1 week of development"/>
                <p:cNvSpPr txBox="1"/>
                <p:nvPr/>
              </p:nvSpPr>
              <p:spPr>
                <a:xfrm>
                  <a:off x="78462" y="31354"/>
                  <a:ext cx="8018764" cy="47307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6" tIns="71436" rIns="71436" bIns="71436" numCol="1" anchor="ctr">
                  <a:spAutoFit/>
                </a:bodyPr>
                <a:lstStyle>
                  <a:lvl1pPr defTabSz="821530">
                    <a:defRPr sz="2200">
                      <a:solidFill>
                        <a:srgbClr val="FFFFFF"/>
                      </a:solidFill>
                      <a:latin typeface="Helvetica Light"/>
                      <a:ea typeface="Helvetica Light"/>
                      <a:cs typeface="Helvetica Light"/>
                      <a:sym typeface="Helvetica Light"/>
                    </a:defRPr>
                  </a:lvl1pPr>
                </a:lstStyle>
                <a:p>
                  <a:r>
                    <a:t>~1 week of development</a:t>
                  </a:r>
                </a:p>
              </p:txBody>
            </p:sp>
          </p:grpSp>
          <p:sp>
            <p:nvSpPr>
              <p:cNvPr id="677" name="master branch"/>
              <p:cNvSpPr txBox="1"/>
              <p:nvPr/>
            </p:nvSpPr>
            <p:spPr>
              <a:xfrm>
                <a:off x="658849" y="2984430"/>
                <a:ext cx="3128289" cy="6889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600">
                    <a:solidFill>
                      <a:srgbClr val="000000"/>
                    </a:solidFill>
                    <a:latin typeface="Helvetica Light"/>
                    <a:ea typeface="Helvetica Light"/>
                    <a:cs typeface="Helvetica Light"/>
                    <a:sym typeface="Helvetica Light"/>
                  </a:defRPr>
                </a:lvl1pPr>
              </a:lstStyle>
              <a:p>
                <a:r>
                  <a:t>master branch</a:t>
                </a:r>
              </a:p>
            </p:txBody>
          </p:sp>
          <p:sp>
            <p:nvSpPr>
              <p:cNvPr id="678" name="Line"/>
              <p:cNvSpPr/>
              <p:nvPr/>
            </p:nvSpPr>
            <p:spPr>
              <a:xfrm>
                <a:off x="152668" y="2533182"/>
                <a:ext cx="1743946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sp>
            <p:nvSpPr>
              <p:cNvPr id="679" name="Line"/>
              <p:cNvSpPr/>
              <p:nvPr/>
            </p:nvSpPr>
            <p:spPr>
              <a:xfrm flipH="1">
                <a:off x="51814" y="0"/>
                <a:ext cx="8066335" cy="1643419"/>
              </a:xfrm>
              <a:prstGeom prst="line">
                <a:avLst/>
              </a:prstGeom>
              <a:noFill/>
              <a:ln w="50800" cap="flat">
                <a:solidFill>
                  <a:srgbClr val="3284CC"/>
                </a:solidFill>
                <a:custDash>
                  <a:ds d="200000" sp="200000"/>
                </a:custDash>
                <a:miter lim="400000"/>
                <a:tailEnd type="triangle" w="med" len="med"/>
              </a:ln>
              <a:effectLst/>
            </p:spPr>
            <p:txBody>
              <a:bodyPr wrap="square" lIns="45718" tIns="45718" rIns="45718" bIns="45718" numCol="1" anchor="t">
                <a:noAutofit/>
              </a:bodyPr>
              <a:lstStyle/>
              <a:p>
                <a:endParaRPr/>
              </a:p>
            </p:txBody>
          </p:sp>
        </p:grpSp>
        <p:sp>
          <p:nvSpPr>
            <p:cNvPr id="681" name="When feature is ready, push as 1 change to master branch"/>
            <p:cNvSpPr txBox="1"/>
            <p:nvPr/>
          </p:nvSpPr>
          <p:spPr>
            <a:xfrm>
              <a:off x="7095095" y="938100"/>
              <a:ext cx="10787812" cy="6254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200">
                  <a:solidFill>
                    <a:srgbClr val="000000"/>
                  </a:solidFill>
                  <a:latin typeface="Helvetica Light"/>
                  <a:ea typeface="Helvetica Light"/>
                  <a:cs typeface="Helvetica Light"/>
                  <a:sym typeface="Helvetica Light"/>
                </a:defRPr>
              </a:lvl1pPr>
            </a:lstStyle>
            <a:p>
              <a:r>
                <a:t>When feature is ready, push as 1 change to master branch</a:t>
              </a:r>
            </a:p>
          </p:txBody>
        </p:sp>
      </p:grpSp>
      <p:grpSp>
        <p:nvGrpSpPr>
          <p:cNvPr id="685" name="Group"/>
          <p:cNvGrpSpPr/>
          <p:nvPr/>
        </p:nvGrpSpPr>
        <p:grpSpPr>
          <a:xfrm>
            <a:off x="3336781" y="11876484"/>
            <a:ext cx="18288002" cy="1366025"/>
            <a:chOff x="0" y="0"/>
            <a:chExt cx="18288001" cy="1366024"/>
          </a:xfrm>
        </p:grpSpPr>
        <p:sp>
          <p:nvSpPr>
            <p:cNvPr id="683" name="production"/>
            <p:cNvSpPr txBox="1"/>
            <p:nvPr/>
          </p:nvSpPr>
          <p:spPr>
            <a:xfrm>
              <a:off x="659855" y="638950"/>
              <a:ext cx="2480259" cy="7270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defTabSz="821530">
                <a:defRPr sz="3800">
                  <a:solidFill>
                    <a:srgbClr val="000000"/>
                  </a:solidFill>
                  <a:latin typeface="Helvetica Light"/>
                  <a:ea typeface="Helvetica Light"/>
                  <a:cs typeface="Helvetica Light"/>
                  <a:sym typeface="Helvetica Light"/>
                </a:defRPr>
              </a:lvl1pPr>
            </a:lstStyle>
            <a:p>
              <a:r>
                <a:t>production</a:t>
              </a:r>
            </a:p>
          </p:txBody>
        </p:sp>
        <p:sp>
          <p:nvSpPr>
            <p:cNvPr id="684" name="Line"/>
            <p:cNvSpPr/>
            <p:nvPr/>
          </p:nvSpPr>
          <p:spPr>
            <a:xfrm>
              <a:off x="0" y="0"/>
              <a:ext cx="18288003" cy="0"/>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sp>
        <p:nvSpPr>
          <p:cNvPr id="686" name="“When in doubt back out”"/>
          <p:cNvSpPr txBox="1"/>
          <p:nvPr/>
        </p:nvSpPr>
        <p:spPr>
          <a:xfrm>
            <a:off x="17558507" y="12779347"/>
            <a:ext cx="5504708" cy="574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2800" i="1">
                <a:solidFill>
                  <a:srgbClr val="000000"/>
                </a:solidFill>
                <a:latin typeface="+mn-lt"/>
                <a:ea typeface="+mn-ea"/>
                <a:cs typeface="+mn-cs"/>
                <a:sym typeface="Helvetica"/>
              </a:defRPr>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6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65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68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6" nodeType="afterEffect">
                                  <p:stCondLst>
                                    <p:cond delay="100"/>
                                  </p:stCondLst>
                                  <p:iterate>
                                    <p:tmAbs val="0"/>
                                  </p:iterate>
                                  <p:childTnLst>
                                    <p:set>
                                      <p:cBhvr>
                                        <p:cTn id="24" fill="hold"/>
                                        <p:tgtEl>
                                          <p:spTgt spid="651"/>
                                        </p:tgtEl>
                                        <p:attrNameLst>
                                          <p:attrName>style.visibility</p:attrName>
                                        </p:attrNameLst>
                                      </p:cBhvr>
                                      <p:to>
                                        <p:strVal val="visible"/>
                                      </p:to>
                                    </p:set>
                                  </p:childTnLst>
                                </p:cTn>
                              </p:par>
                            </p:childTnLst>
                          </p:cTn>
                        </p:par>
                        <p:par>
                          <p:cTn id="25" fill="hold">
                            <p:stCondLst>
                              <p:cond delay="100"/>
                            </p:stCondLst>
                            <p:childTnLst>
                              <p:par>
                                <p:cTn id="26" presetID="1" presetClass="entr" presetSubtype="0" fill="hold" grpId="7" nodeType="afterEffect">
                                  <p:stCondLst>
                                    <p:cond delay="100"/>
                                  </p:stCondLst>
                                  <p:iterate>
                                    <p:tmAbs val="0"/>
                                  </p:iterate>
                                  <p:childTnLst>
                                    <p:set>
                                      <p:cBhvr>
                                        <p:cTn id="27" fill="hold"/>
                                        <p:tgtEl>
                                          <p:spTgt spid="652"/>
                                        </p:tgtEl>
                                        <p:attrNameLst>
                                          <p:attrName>style.visibility</p:attrName>
                                        </p:attrNameLst>
                                      </p:cBhvr>
                                      <p:to>
                                        <p:strVal val="visible"/>
                                      </p:to>
                                    </p:set>
                                  </p:childTnLst>
                                </p:cTn>
                              </p:par>
                            </p:childTnLst>
                          </p:cTn>
                        </p:par>
                        <p:par>
                          <p:cTn id="28" fill="hold">
                            <p:stCondLst>
                              <p:cond delay="200"/>
                            </p:stCondLst>
                            <p:childTnLst>
                              <p:par>
                                <p:cTn id="29" presetID="1" presetClass="entr" presetSubtype="0" fill="hold" grpId="8" nodeType="afterEffect">
                                  <p:stCondLst>
                                    <p:cond delay="100"/>
                                  </p:stCondLst>
                                  <p:iterate>
                                    <p:tmAbs val="0"/>
                                  </p:iterate>
                                  <p:childTnLst>
                                    <p:set>
                                      <p:cBhvr>
                                        <p:cTn id="30" fill="hold"/>
                                        <p:tgtEl>
                                          <p:spTgt spid="6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9" nodeType="clickEffect">
                                  <p:stCondLst>
                                    <p:cond delay="0"/>
                                  </p:stCondLst>
                                  <p:iterate>
                                    <p:tmAbs val="0"/>
                                  </p:iterate>
                                  <p:childTnLst>
                                    <p:set>
                                      <p:cBhvr>
                                        <p:cTn id="34" fill="hold"/>
                                        <p:tgtEl>
                                          <p:spTgt spid="6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0" nodeType="clickEffect">
                                  <p:stCondLst>
                                    <p:cond delay="0"/>
                                  </p:stCondLst>
                                  <p:iterate>
                                    <p:tmAbs val="0"/>
                                  </p:iterate>
                                  <p:childTnLst>
                                    <p:set>
                                      <p:cBhvr>
                                        <p:cTn id="38" fill="hold"/>
                                        <p:tgtEl>
                                          <p:spTgt spid="6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7" grpId="11" animBg="1" advAuto="0"/>
      <p:bldP spid="650" grpId="4" animBg="1" advAuto="0"/>
      <p:bldP spid="651" grpId="6" animBg="1" advAuto="0"/>
      <p:bldP spid="652" grpId="7" animBg="1" advAuto="0"/>
      <p:bldP spid="653" grpId="8" animBg="1" advAuto="0"/>
      <p:bldP spid="663" grpId="2" animBg="1" advAuto="0"/>
      <p:bldP spid="669" grpId="3" animBg="1" advAuto="0"/>
      <p:bldP spid="673" grpId="9" animBg="1" advAuto="0"/>
      <p:bldP spid="682" grpId="1" animBg="1" advAuto="0"/>
      <p:bldP spid="685" grpId="5" animBg="1" advAuto="0"/>
      <p:bldP spid="686" grpId="1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1" name="Chuck Rossi, Director Software Infrastructure &amp; Release Engineering @ Facebook"/>
          <p:cNvSpPr txBox="1">
            <a:spLocks noGrp="1"/>
          </p:cNvSpPr>
          <p:nvPr>
            <p:ph type="body" sz="quarter" idx="1"/>
          </p:nvPr>
        </p:nvSpPr>
        <p:spPr>
          <a:xfrm>
            <a:off x="1206500" y="2760615"/>
            <a:ext cx="21971000" cy="934780"/>
          </a:xfrm>
          <a:prstGeom prst="rect">
            <a:avLst/>
          </a:prstGeom>
        </p:spPr>
        <p:txBody>
          <a:bodyPr/>
          <a:lstStyle>
            <a:lvl1pPr defTabSz="660400">
              <a:defRPr sz="4400"/>
            </a:lvl1pPr>
          </a:lstStyle>
          <a:p>
            <a:r>
              <a:t>Chuck Rossi, Director Software Infrastructure &amp; Release Engineering @ Facebook</a:t>
            </a:r>
          </a:p>
        </p:txBody>
      </p:sp>
      <p:sp>
        <p:nvSpPr>
          <p:cNvPr id="692"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907059" y="4600499"/>
            <a:ext cx="12544546" cy="58119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just">
              <a:defRPr sz="4700">
                <a:solidFill>
                  <a:srgbClr val="000000"/>
                </a:solidFill>
              </a:defRPr>
            </a:pPr>
            <a:r>
              <a:t>“Our main goal was to make sure that the new system made people’s experience better — or at the very least, didn’t make it worse. After almost exactly a year of planning and development, over the course of three days in April 2017 </a:t>
            </a:r>
            <a:r>
              <a:rPr b="1"/>
              <a:t>we enabled</a:t>
            </a:r>
            <a:r>
              <a:t> </a:t>
            </a:r>
            <a:r>
              <a:rPr b="1"/>
              <a:t>100 percent of our production web servers to run code deployed directly from master</a:t>
            </a:r>
            <a:r>
              <a:t>.”</a:t>
            </a:r>
          </a:p>
        </p:txBody>
      </p:sp>
      <p:pic>
        <p:nvPicPr>
          <p:cNvPr id="693" name="Image" descr="Image"/>
          <p:cNvPicPr>
            <a:picLocks noChangeAspect="1"/>
          </p:cNvPicPr>
          <p:nvPr/>
        </p:nvPicPr>
        <p:blipFill>
          <a:blip r:embed="rId3"/>
          <a:stretch>
            <a:fillRect/>
          </a:stretch>
        </p:blipFill>
        <p:spPr>
          <a:xfrm>
            <a:off x="932395" y="3943350"/>
            <a:ext cx="9512499" cy="7126446"/>
          </a:xfrm>
          <a:prstGeom prst="rect">
            <a:avLst/>
          </a:prstGeom>
          <a:ln w="12700">
            <a:miter lim="400000"/>
          </a:ln>
        </p:spPr>
      </p:pic>
      <p:sp>
        <p:nvSpPr>
          <p:cNvPr id="694" name="“Rapid release at massive scale” https://engineering.fb.com/2017/08/31/web/rapid-release-at-massive-scale/"/>
          <p:cNvSpPr txBox="1"/>
          <p:nvPr/>
        </p:nvSpPr>
        <p:spPr>
          <a:xfrm>
            <a:off x="4680356" y="12926517"/>
            <a:ext cx="15023288"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“Rapid release at massive scale” </a:t>
            </a:r>
            <a:r>
              <a:rPr u="sng" dirty="0">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19" name="Cost to Fix a Defect Over Time"/>
          <p:cNvSpPr txBox="1">
            <a:spLocks noGrp="1"/>
          </p:cNvSpPr>
          <p:nvPr>
            <p:ph type="title"/>
          </p:nvPr>
        </p:nvSpPr>
        <p:spPr>
          <a:xfrm>
            <a:off x="1206500" y="1079499"/>
            <a:ext cx="21971000" cy="1433165"/>
          </a:xfrm>
          <a:prstGeom prst="rect">
            <a:avLst/>
          </a:prstGeom>
        </p:spPr>
        <p:txBody>
          <a:bodyPr/>
          <a:lstStyle>
            <a:lvl1pPr>
              <a:defRPr spc="-200"/>
            </a:lvl1pPr>
          </a:lstStyle>
          <a:p>
            <a:r>
              <a:t>Agile Values Fast Quality Feedback Loops</a:t>
            </a:r>
          </a:p>
        </p:txBody>
      </p:sp>
      <p:sp>
        <p:nvSpPr>
          <p:cNvPr id="220" name="Rough estimate"/>
          <p:cNvSpPr txBox="1">
            <a:spLocks noGrp="1"/>
          </p:cNvSpPr>
          <p:nvPr>
            <p:ph type="body" sz="quarter" idx="1"/>
          </p:nvPr>
        </p:nvSpPr>
        <p:spPr>
          <a:xfrm>
            <a:off x="1206500" y="2372961"/>
            <a:ext cx="21971000" cy="934780"/>
          </a:xfrm>
          <a:prstGeom prst="rect">
            <a:avLst/>
          </a:prstGeom>
        </p:spPr>
        <p:txBody>
          <a:bodyPr/>
          <a:lstStyle/>
          <a:p>
            <a:r>
              <a:t>Faster feedback = lower cost to fix bugs</a:t>
            </a:r>
          </a:p>
        </p:txBody>
      </p:sp>
      <p:grpSp>
        <p:nvGrpSpPr>
          <p:cNvPr id="223" name="Group"/>
          <p:cNvGrpSpPr/>
          <p:nvPr/>
        </p:nvGrpSpPr>
        <p:grpSpPr>
          <a:xfrm>
            <a:off x="2952296" y="8302031"/>
            <a:ext cx="8407527" cy="1270001"/>
            <a:chOff x="0" y="527689"/>
            <a:chExt cx="8407526" cy="1270000"/>
          </a:xfrm>
        </p:grpSpPr>
        <p:sp>
          <p:nvSpPr>
            <p:cNvPr id="221" name="Feedback loops we’ve covered: Requirements analysis, unit testing, code review"/>
            <p:cNvSpPr/>
            <p:nvPr/>
          </p:nvSpPr>
          <p:spPr>
            <a:xfrm>
              <a:off x="4076762" y="5276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defRPr sz="3100" b="1">
                  <a:solidFill>
                    <a:srgbClr val="000000"/>
                  </a:solidFill>
                </a:defRPr>
              </a:pPr>
              <a:r>
                <a:t>Feedback loops we’ve covered:</a:t>
              </a:r>
              <a:br/>
              <a:r>
                <a:t>Requirements analysis, unit testing</a:t>
              </a:r>
            </a:p>
          </p:txBody>
        </p:sp>
        <p:sp>
          <p:nvSpPr>
            <p:cNvPr id="222" name="Line"/>
            <p:cNvSpPr/>
            <p:nvPr/>
          </p:nvSpPr>
          <p:spPr>
            <a:xfrm>
              <a:off x="0" y="1442457"/>
              <a:ext cx="8407527" cy="2"/>
            </a:xfrm>
            <a:prstGeom prst="line">
              <a:avLst/>
            </a:prstGeom>
            <a:noFill/>
            <a:ln w="25400" cap="flat">
              <a:solidFill>
                <a:srgbClr val="000000"/>
              </a:solidFill>
              <a:prstDash val="solid"/>
              <a:miter lim="400000"/>
            </a:ln>
            <a:effectLst/>
          </p:spPr>
          <p:txBody>
            <a:bodyPr wrap="square" lIns="45718" tIns="45718" rIns="45718" bIns="45718" numCol="1" anchor="t">
              <a:noAutofit/>
            </a:bodyPr>
            <a:lstStyle/>
            <a:p>
              <a:endParaRPr/>
            </a:p>
          </p:txBody>
        </p:sp>
      </p:grpSp>
      <p:grpSp>
        <p:nvGrpSpPr>
          <p:cNvPr id="228" name="Group"/>
          <p:cNvGrpSpPr/>
          <p:nvPr/>
        </p:nvGrpSpPr>
        <p:grpSpPr>
          <a:xfrm>
            <a:off x="6797569" y="4893760"/>
            <a:ext cx="14087484" cy="4451579"/>
            <a:chOff x="0" y="0"/>
            <a:chExt cx="14087482" cy="4451578"/>
          </a:xfrm>
        </p:grpSpPr>
        <p:grpSp>
          <p:nvGrpSpPr>
            <p:cNvPr id="226" name="Group"/>
            <p:cNvGrpSpPr/>
            <p:nvPr/>
          </p:nvGrpSpPr>
          <p:grpSpPr>
            <a:xfrm>
              <a:off x="0" y="906342"/>
              <a:ext cx="5526997" cy="3205087"/>
              <a:chOff x="0" y="527888"/>
              <a:chExt cx="5526996" cy="3205086"/>
            </a:xfrm>
          </p:grpSpPr>
          <p:sp>
            <p:nvSpPr>
              <p:cNvPr id="224" name="Line"/>
              <p:cNvSpPr/>
              <p:nvPr/>
            </p:nvSpPr>
            <p:spPr>
              <a:xfrm>
                <a:off x="4270461" y="1150688"/>
                <a:ext cx="1256536" cy="2582287"/>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25" name="Old feedback loop: do this infrequently New feedback loop: do this continuously"/>
              <p:cNvSpPr/>
              <p:nvPr/>
            </p:nvSpPr>
            <p:spPr>
              <a:xfrm>
                <a:off x="0" y="527888"/>
                <a:ext cx="1270000"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lgn="l">
                  <a:defRPr sz="3100">
                    <a:solidFill>
                      <a:srgbClr val="000000"/>
                    </a:solidFill>
                  </a:defRPr>
                </a:pPr>
                <a:r>
                  <a:t>Old feedback loop: do this infrequently</a:t>
                </a:r>
                <a:br/>
                <a:r>
                  <a:t>New feedback loop: do this continuously</a:t>
                </a:r>
              </a:p>
            </p:txBody>
          </p:sp>
        </p:grpSp>
        <p:sp>
          <p:nvSpPr>
            <p:cNvPr id="229" name="Connection Line"/>
            <p:cNvSpPr/>
            <p:nvPr/>
          </p:nvSpPr>
          <p:spPr>
            <a:xfrm>
              <a:off x="4779617" y="0"/>
              <a:ext cx="9307866" cy="4451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942" y="19820"/>
                    <a:pt x="17142" y="12620"/>
                    <a:pt x="21600" y="0"/>
                  </a:cubicBezTo>
                </a:path>
              </a:pathLst>
            </a:custGeom>
            <a:noFill/>
            <a:ln w="190500" cap="flat">
              <a:solidFill>
                <a:srgbClr val="F14C0E"/>
              </a:solidFill>
              <a:prstDash val="solid"/>
              <a:round/>
            </a:ln>
            <a:effectLst/>
          </p:spPr>
          <p:txBody>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1" animBg="1" advAuto="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Deployment Example: Facebook.com"/>
          <p:cNvSpPr txBox="1">
            <a:spLocks noGrp="1"/>
          </p:cNvSpPr>
          <p:nvPr>
            <p:ph type="title"/>
          </p:nvPr>
        </p:nvSpPr>
        <p:spPr>
          <a:xfrm>
            <a:off x="1206500" y="1079499"/>
            <a:ext cx="21971000" cy="1433165"/>
          </a:xfrm>
          <a:prstGeom prst="rect">
            <a:avLst/>
          </a:prstGeom>
        </p:spPr>
        <p:txBody>
          <a:bodyPr/>
          <a:lstStyle>
            <a:lvl1pPr>
              <a:defRPr spc="-200"/>
            </a:lvl1pPr>
          </a:lstStyle>
          <a:p>
            <a:r>
              <a:t>Deployment Example: Facebook.com</a:t>
            </a:r>
          </a:p>
        </p:txBody>
      </p:sp>
      <p:sp>
        <p:nvSpPr>
          <p:cNvPr id="699" name="Post-2016: Truly continuous releases from master branch"/>
          <p:cNvSpPr txBox="1">
            <a:spLocks noGrp="1"/>
          </p:cNvSpPr>
          <p:nvPr>
            <p:ph type="body" sz="quarter" idx="1"/>
          </p:nvPr>
        </p:nvSpPr>
        <p:spPr>
          <a:xfrm>
            <a:off x="1206500" y="2372961"/>
            <a:ext cx="21971000" cy="934780"/>
          </a:xfrm>
          <a:prstGeom prst="rect">
            <a:avLst/>
          </a:prstGeom>
        </p:spPr>
        <p:txBody>
          <a:bodyPr/>
          <a:lstStyle/>
          <a:p>
            <a:r>
              <a:t>Post-2016: Truly continuous releases from master branch</a:t>
            </a:r>
          </a:p>
        </p:txBody>
      </p:sp>
      <p:pic>
        <p:nvPicPr>
          <p:cNvPr id="700" name="GIYNPgGn5SctXdIGAAAAAAAkALkybj0JAAAB.jpg" descr="GIYNPgGn5SctXdIGAAAAAAAkALkybj0JAAAB.jpg"/>
          <p:cNvPicPr>
            <a:picLocks noChangeAspect="1"/>
          </p:cNvPicPr>
          <p:nvPr/>
        </p:nvPicPr>
        <p:blipFill>
          <a:blip r:embed="rId3"/>
          <a:stretch>
            <a:fillRect/>
          </a:stretch>
        </p:blipFill>
        <p:spPr>
          <a:xfrm>
            <a:off x="5619750" y="4729434"/>
            <a:ext cx="13144500" cy="7393783"/>
          </a:xfrm>
          <a:prstGeom prst="rect">
            <a:avLst/>
          </a:prstGeom>
          <a:ln w="12700">
            <a:miter lim="400000"/>
          </a:ln>
        </p:spPr>
      </p:pic>
      <p:sp>
        <p:nvSpPr>
          <p:cNvPr id="701" name="https://engineering.fb.com/2017/08/31/web/rapid-release-at-massive-scale/"/>
          <p:cNvSpPr txBox="1"/>
          <p:nvPr/>
        </p:nvSpPr>
        <p:spPr>
          <a:xfrm>
            <a:off x="5461045" y="12169889"/>
            <a:ext cx="13051664" cy="52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642937">
              <a:lnSpc>
                <a:spcPct val="117999"/>
              </a:lnSpc>
              <a:defRPr sz="3000" u="sng">
                <a:solidFill>
                  <a:srgbClr val="0000FF"/>
                </a:solidFill>
                <a:uFill>
                  <a:solidFill>
                    <a:srgbClr val="0000FF"/>
                  </a:solidFill>
                </a:uFill>
                <a:hlinkClick r:id="rId4"/>
              </a:defRPr>
            </a:lvl1pPr>
          </a:lstStyle>
          <a:p>
            <a:pPr>
              <a:defRPr>
                <a:solidFill>
                  <a:srgbClr val="000000"/>
                </a:solidFill>
                <a:uFillTx/>
              </a:defRPr>
            </a:pPr>
            <a:r>
              <a:rPr>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5" name="Monitoring"/>
          <p:cNvSpPr txBox="1">
            <a:spLocks noGrp="1"/>
          </p:cNvSpPr>
          <p:nvPr>
            <p:ph type="title"/>
          </p:nvPr>
        </p:nvSpPr>
        <p:spPr>
          <a:xfrm>
            <a:off x="1206500" y="1079499"/>
            <a:ext cx="21971000" cy="1433165"/>
          </a:xfrm>
          <a:prstGeom prst="rect">
            <a:avLst/>
          </a:prstGeom>
        </p:spPr>
        <p:txBody>
          <a:bodyPr/>
          <a:lstStyle>
            <a:lvl1pPr>
              <a:defRPr spc="-200"/>
            </a:lvl1pPr>
          </a:lstStyle>
          <a:p>
            <a:r>
              <a:t>Monitoring</a:t>
            </a:r>
          </a:p>
        </p:txBody>
      </p:sp>
      <p:sp>
        <p:nvSpPr>
          <p:cNvPr id="706" name="The last step in continuous deployment: track metrics"/>
          <p:cNvSpPr txBox="1">
            <a:spLocks noGrp="1"/>
          </p:cNvSpPr>
          <p:nvPr>
            <p:ph type="body" sz="quarter" idx="1"/>
          </p:nvPr>
        </p:nvSpPr>
        <p:spPr>
          <a:xfrm>
            <a:off x="1206500" y="2372961"/>
            <a:ext cx="21971000" cy="934780"/>
          </a:xfrm>
          <a:prstGeom prst="rect">
            <a:avLst/>
          </a:prstGeom>
        </p:spPr>
        <p:txBody>
          <a:bodyPr/>
          <a:lstStyle/>
          <a:p>
            <a:r>
              <a:t>The last step in continuous deployment: track metrics</a:t>
            </a:r>
          </a:p>
        </p:txBody>
      </p:sp>
      <p:sp>
        <p:nvSpPr>
          <p:cNvPr id="707" name="Hardwar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536447" indent="-536447" defTabSz="2145738">
              <a:spcBef>
                <a:spcPts val="3900"/>
              </a:spcBef>
              <a:defRPr sz="4200"/>
            </a:pPr>
            <a:r>
              <a:t>Hardware</a:t>
            </a:r>
          </a:p>
          <a:p>
            <a:pPr marL="1057994" lvl="1" indent="-521546" defTabSz="2145738">
              <a:spcBef>
                <a:spcPts val="3900"/>
              </a:spcBef>
              <a:defRPr sz="4200"/>
            </a:pPr>
            <a:r>
              <a:t>Voltages, temperatures, fan speeds, component health</a:t>
            </a:r>
          </a:p>
          <a:p>
            <a:pPr marL="536447" indent="-536447" defTabSz="2145738">
              <a:spcBef>
                <a:spcPts val="3900"/>
              </a:spcBef>
              <a:defRPr sz="4200"/>
            </a:pPr>
            <a:r>
              <a:t>OS</a:t>
            </a:r>
          </a:p>
          <a:p>
            <a:pPr marL="1057994" lvl="1" indent="-521546" defTabSz="2145738">
              <a:spcBef>
                <a:spcPts val="3900"/>
              </a:spcBef>
              <a:defRPr sz="4200"/>
            </a:pPr>
            <a:r>
              <a:t>Memory usage, swap usage, disk space, CPU load</a:t>
            </a:r>
          </a:p>
          <a:p>
            <a:pPr marL="536447" indent="-536447" defTabSz="2145738">
              <a:spcBef>
                <a:spcPts val="3900"/>
              </a:spcBef>
              <a:defRPr sz="4200"/>
            </a:pPr>
            <a:r>
              <a:t>Middleware</a:t>
            </a:r>
          </a:p>
          <a:p>
            <a:pPr marL="1057994" lvl="1" indent="-521546" defTabSz="2145738">
              <a:spcBef>
                <a:spcPts val="3900"/>
              </a:spcBef>
              <a:defRPr sz="4200"/>
            </a:pPr>
            <a:r>
              <a:t>Memory, thread/db connection pools, connections, response time</a:t>
            </a:r>
          </a:p>
          <a:p>
            <a:pPr marL="521546" indent="-521546" defTabSz="2145738">
              <a:spcBef>
                <a:spcPts val="3900"/>
              </a:spcBef>
              <a:defRPr sz="4200"/>
            </a:pPr>
            <a:r>
              <a:t>Applications</a:t>
            </a:r>
          </a:p>
          <a:p>
            <a:pPr marL="1057994" lvl="1" indent="-521546" defTabSz="2145738">
              <a:spcBef>
                <a:spcPts val="3900"/>
              </a:spcBef>
              <a:defRPr sz="4200"/>
            </a:pPr>
            <a:r>
              <a:t>Business transactions, conversion rate, status of 3rd party components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Aggregate System Status</a:t>
            </a:r>
          </a:p>
        </p:txBody>
      </p:sp>
      <p:sp>
        <p:nvSpPr>
          <p:cNvPr id="712"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13" name="Text Placeholder 3"/>
          <p:cNvSpPr txBox="1">
            <a:spLocks noGrp="1"/>
          </p:cNvSpPr>
          <p:nvPr>
            <p:ph type="body" idx="21"/>
          </p:nvPr>
        </p:nvSpPr>
        <p:spPr>
          <a:prstGeom prst="rect">
            <a:avLst/>
          </a:prstGeom>
        </p:spPr>
        <p:txBody>
          <a:bodyPr/>
          <a:lstStyle/>
          <a:p>
            <a:endParaRPr/>
          </a:p>
        </p:txBody>
      </p:sp>
      <p:pic>
        <p:nvPicPr>
          <p:cNvPr id="714" name="Picture 5" descr="Picture 5"/>
          <p:cNvPicPr>
            <a:picLocks noChangeAspect="1"/>
          </p:cNvPicPr>
          <p:nvPr/>
        </p:nvPicPr>
        <p:blipFill>
          <a:blip r:embed="rId3"/>
          <a:stretch>
            <a:fillRect/>
          </a:stretch>
        </p:blipFill>
        <p:spPr>
          <a:xfrm>
            <a:off x="1710813" y="2581915"/>
            <a:ext cx="19644853" cy="11134085"/>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Title 1"/>
          <p:cNvSpPr txBox="1">
            <a:spLocks noGrp="1"/>
          </p:cNvSpPr>
          <p:nvPr>
            <p:ph type="title"/>
          </p:nvPr>
        </p:nvSpPr>
        <p:spPr>
          <a:prstGeom prst="rect">
            <a:avLst/>
          </a:prstGeom>
        </p:spPr>
        <p:txBody>
          <a:bodyPr/>
          <a:lstStyle>
            <a:lvl1pPr>
              <a:defRPr sz="7600" spc="-200"/>
            </a:lvl1pPr>
          </a:lstStyle>
          <a:p>
            <a:r>
              <a:t>Monitoring Dashboards Help Gather Insights</a:t>
            </a:r>
          </a:p>
        </p:txBody>
      </p:sp>
      <p:sp>
        <p:nvSpPr>
          <p:cNvPr id="719"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0" name="Text Placeholder 3"/>
          <p:cNvSpPr txBox="1">
            <a:spLocks noGrp="1"/>
          </p:cNvSpPr>
          <p:nvPr>
            <p:ph type="body" idx="21"/>
          </p:nvPr>
        </p:nvSpPr>
        <p:spPr>
          <a:xfrm>
            <a:off x="1206500" y="4248503"/>
            <a:ext cx="21971000" cy="8256014"/>
          </a:xfrm>
          <a:prstGeom prst="rect">
            <a:avLst/>
          </a:prstGeom>
        </p:spPr>
        <p:txBody>
          <a:bodyPr/>
          <a:lstStyle/>
          <a:p>
            <a:endParaRPr/>
          </a:p>
        </p:txBody>
      </p:sp>
      <p:pic>
        <p:nvPicPr>
          <p:cNvPr id="721" name="Image" descr="Image"/>
          <p:cNvPicPr>
            <a:picLocks noChangeAspect="1"/>
          </p:cNvPicPr>
          <p:nvPr/>
        </p:nvPicPr>
        <p:blipFill>
          <a:blip r:embed="rId3"/>
          <a:stretch>
            <a:fillRect/>
          </a:stretch>
        </p:blipFill>
        <p:spPr>
          <a:xfrm>
            <a:off x="643237" y="3535944"/>
            <a:ext cx="11977721" cy="9661786"/>
          </a:xfrm>
          <a:prstGeom prst="rect">
            <a:avLst/>
          </a:prstGeom>
          <a:ln w="12700">
            <a:miter lim="400000"/>
          </a:ln>
        </p:spPr>
      </p:pic>
      <p:pic>
        <p:nvPicPr>
          <p:cNvPr id="722" name="Image" descr="Image"/>
          <p:cNvPicPr>
            <a:picLocks noChangeAspect="1"/>
          </p:cNvPicPr>
          <p:nvPr/>
        </p:nvPicPr>
        <p:blipFill>
          <a:blip r:embed="rId4"/>
          <a:stretch>
            <a:fillRect/>
          </a:stretch>
        </p:blipFill>
        <p:spPr>
          <a:xfrm>
            <a:off x="13549136" y="3146039"/>
            <a:ext cx="10191627" cy="9661787"/>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Title 1"/>
          <p:cNvSpPr txBox="1">
            <a:spLocks noGrp="1"/>
          </p:cNvSpPr>
          <p:nvPr>
            <p:ph type="title"/>
          </p:nvPr>
        </p:nvSpPr>
        <p:spPr>
          <a:xfrm>
            <a:off x="1206500" y="1079499"/>
            <a:ext cx="21971000" cy="1433165"/>
          </a:xfrm>
          <a:prstGeom prst="rect">
            <a:avLst/>
          </a:prstGeom>
        </p:spPr>
        <p:txBody>
          <a:bodyPr/>
          <a:lstStyle>
            <a:lvl1pPr>
              <a:defRPr sz="7600" spc="-200"/>
            </a:lvl1pPr>
          </a:lstStyle>
          <a:p>
            <a:r>
              <a:t>Monitoring Services Take Automated Actions</a:t>
            </a:r>
          </a:p>
        </p:txBody>
      </p:sp>
      <p:sp>
        <p:nvSpPr>
          <p:cNvPr id="727"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
        <p:nvSpPr>
          <p:cNvPr id="728" name="Text Placeholder 3"/>
          <p:cNvSpPr txBox="1">
            <a:spLocks noGrp="1"/>
          </p:cNvSpPr>
          <p:nvPr>
            <p:ph type="body" idx="21"/>
          </p:nvPr>
        </p:nvSpPr>
        <p:spPr>
          <a:prstGeom prst="rect">
            <a:avLst/>
          </a:prstGeom>
        </p:spPr>
        <p:txBody>
          <a:bodyPr/>
          <a:lstStyle/>
          <a:p>
            <a:endParaRPr/>
          </a:p>
        </p:txBody>
      </p:sp>
      <p:pic>
        <p:nvPicPr>
          <p:cNvPr id="729"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Monitoring"/>
          <p:cNvSpPr txBox="1">
            <a:spLocks noGrp="1"/>
          </p:cNvSpPr>
          <p:nvPr>
            <p:ph type="title"/>
          </p:nvPr>
        </p:nvSpPr>
        <p:spPr>
          <a:xfrm>
            <a:off x="1206500" y="1079499"/>
            <a:ext cx="21971000" cy="1433165"/>
          </a:xfrm>
          <a:prstGeom prst="rect">
            <a:avLst/>
          </a:prstGeom>
        </p:spPr>
        <p:txBody>
          <a:bodyPr/>
          <a:lstStyle/>
          <a:p>
            <a:pPr>
              <a:defRPr sz="7600" spc="-200"/>
            </a:pPr>
            <a:r>
              <a:t>Monitoring Services Take Automated Actions</a:t>
            </a:r>
          </a:p>
        </p:txBody>
      </p:sp>
      <p:sp>
        <p:nvSpPr>
          <p:cNvPr id="734" name="Automatically detecting irregular behavior at Netflix"/>
          <p:cNvSpPr txBox="1">
            <a:spLocks noGrp="1"/>
          </p:cNvSpPr>
          <p:nvPr>
            <p:ph type="body" sz="quarter" idx="1"/>
          </p:nvPr>
        </p:nvSpPr>
        <p:spPr>
          <a:xfrm>
            <a:off x="1206500" y="2372961"/>
            <a:ext cx="21971000" cy="934780"/>
          </a:xfrm>
          <a:prstGeom prst="rect">
            <a:avLst/>
          </a:prstGeom>
        </p:spPr>
        <p:txBody>
          <a:bodyPr/>
          <a:lstStyle/>
          <a:p>
            <a:r>
              <a:t>Automatically detecting irregular behavior at Netflix</a:t>
            </a:r>
          </a:p>
        </p:txBody>
      </p:sp>
      <p:sp>
        <p:nvSpPr>
          <p:cNvPr id="735" name="Slide bullet text"/>
          <p:cNvSpPr txBox="1">
            <a:spLocks noGrp="1"/>
          </p:cNvSpPr>
          <p:nvPr>
            <p:ph type="body" idx="21"/>
          </p:nvPr>
        </p:nvSpPr>
        <p:spPr>
          <a:prstGeom prst="rect">
            <a:avLst/>
          </a:prstGeom>
        </p:spPr>
        <p:txBody>
          <a:bodyPr/>
          <a:lstStyle/>
          <a:p>
            <a:endParaRPr/>
          </a:p>
        </p:txBody>
      </p:sp>
      <p:pic>
        <p:nvPicPr>
          <p:cNvPr id="73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737" name="https://www.youtube.com/watch?v=qyzymLlj9ag"/>
          <p:cNvSpPr txBox="1"/>
          <p:nvPr/>
        </p:nvSpPr>
        <p:spPr>
          <a:xfrm>
            <a:off x="13529482" y="13057474"/>
            <a:ext cx="6201614"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2438338">
              <a:defRPr sz="2200" u="sng">
                <a:solidFill>
                  <a:srgbClr val="0000FF"/>
                </a:solidFill>
                <a:uFill>
                  <a:solidFill>
                    <a:srgbClr val="0000FF"/>
                  </a:solidFill>
                </a:uFill>
                <a:hlinkClick r:id="rId4"/>
              </a:defRPr>
            </a:lvl1pPr>
          </a:lstStyle>
          <a:p>
            <a:pPr>
              <a:defRPr>
                <a:solidFill>
                  <a:srgbClr val="5E5E5E"/>
                </a:solidFill>
                <a:uFillTx/>
              </a:defRPr>
            </a:pPr>
            <a:r>
              <a:rPr>
                <a:solidFill>
                  <a:srgbClr val="0000FF"/>
                </a:solidFill>
                <a:uFill>
                  <a:solidFill>
                    <a:srgbClr val="0000FF"/>
                  </a:solidFill>
                </a:uFill>
                <a:hlinkClick r:id="rId4"/>
              </a:rPr>
              <a:t>https://www.youtube.com/watch?v=qyzymLlj9ag</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2" name="A/B Testing"/>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a:t>
            </a:r>
          </a:p>
        </p:txBody>
      </p:sp>
      <p:sp>
        <p:nvSpPr>
          <p:cNvPr id="743" name="Ways to test new features for usability, popularity, performance without a focus group…"/>
          <p:cNvSpPr txBox="1">
            <a:spLocks noGrp="1"/>
          </p:cNvSpPr>
          <p:nvPr>
            <p:ph type="body" idx="1"/>
          </p:nvPr>
        </p:nvSpPr>
        <p:spPr>
          <a:prstGeom prst="rect">
            <a:avLst/>
          </a:prstGeom>
        </p:spPr>
        <p:txBody>
          <a:bodyPr/>
          <a:lstStyle/>
          <a:p>
            <a:r>
              <a:t>Ways to test new features for usability, popularity, performance without a focus group</a:t>
            </a:r>
          </a:p>
          <a:p>
            <a:r>
              <a:t>Show 50% of your site visitors version A, 50% version B, collect metrics on each, decide which is better</a:t>
            </a:r>
          </a:p>
        </p:txBody>
      </p:sp>
      <p:pic>
        <p:nvPicPr>
          <p:cNvPr id="744" name="Image" descr="Image"/>
          <p:cNvPicPr>
            <a:picLocks noChangeAspect="1"/>
          </p:cNvPicPr>
          <p:nvPr/>
        </p:nvPicPr>
        <p:blipFill>
          <a:blip r:embed="rId3"/>
          <a:stretch>
            <a:fillRect/>
          </a:stretch>
        </p:blipFill>
        <p:spPr>
          <a:xfrm>
            <a:off x="6269232" y="7887257"/>
            <a:ext cx="11845536" cy="5736765"/>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49"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50" name="Used to test advertising strategies (and Facebook functionality)…"/>
          <p:cNvSpPr txBox="1">
            <a:spLocks noGrp="1"/>
          </p:cNvSpPr>
          <p:nvPr>
            <p:ph type="body" idx="1"/>
          </p:nvPr>
        </p:nvSpPr>
        <p:spPr>
          <a:prstGeom prst="rect">
            <a:avLst/>
          </a:prstGeom>
        </p:spPr>
        <p:txBody>
          <a:bodyPr/>
          <a:lstStyle/>
          <a:p>
            <a:r>
              <a:t>Used to test advertising strategies (and Facebook functionality)</a:t>
            </a:r>
          </a:p>
          <a:p>
            <a:r>
              <a:t>Segment audience and define KPIs, collect results</a:t>
            </a:r>
          </a:p>
        </p:txBody>
      </p:sp>
      <p:sp>
        <p:nvSpPr>
          <p:cNvPr id="751"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52"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53" name="Image" descr="Image"/>
          <p:cNvPicPr>
            <a:picLocks noChangeAspect="1"/>
          </p:cNvPicPr>
          <p:nvPr/>
        </p:nvPicPr>
        <p:blipFill>
          <a:blip r:embed="rId5"/>
          <a:stretch>
            <a:fillRect/>
          </a:stretch>
        </p:blipFill>
        <p:spPr>
          <a:xfrm>
            <a:off x="6211427" y="6306473"/>
            <a:ext cx="11961146" cy="6703351"/>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58"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59"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0"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1" name="Image" descr="Image"/>
          <p:cNvPicPr>
            <a:picLocks noChangeAspect="1"/>
          </p:cNvPicPr>
          <p:nvPr/>
        </p:nvPicPr>
        <p:blipFill>
          <a:blip r:embed="rId5"/>
          <a:stretch>
            <a:fillRect/>
          </a:stretch>
        </p:blipFill>
        <p:spPr>
          <a:xfrm>
            <a:off x="5692116" y="4688699"/>
            <a:ext cx="12999768" cy="7416685"/>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66"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67"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68"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69" name="Image" descr="Image"/>
          <p:cNvPicPr>
            <a:picLocks noChangeAspect="1"/>
          </p:cNvPicPr>
          <p:nvPr/>
        </p:nvPicPr>
        <p:blipFill>
          <a:blip r:embed="rId5"/>
          <a:stretch>
            <a:fillRect/>
          </a:stretch>
        </p:blipFill>
        <p:spPr>
          <a:xfrm>
            <a:off x="5433367" y="4594835"/>
            <a:ext cx="13517266" cy="7604414"/>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 name="2D Line Chart"/>
          <p:cNvGraphicFramePr/>
          <p:nvPr/>
        </p:nvGraphicFramePr>
        <p:xfrm>
          <a:off x="1830591" y="3190535"/>
          <a:ext cx="20716465" cy="10242305"/>
        </p:xfrm>
        <a:graphic>
          <a:graphicData uri="http://schemas.openxmlformats.org/drawingml/2006/chart">
            <c:chart xmlns:c="http://schemas.openxmlformats.org/drawingml/2006/chart" xmlns:r="http://schemas.openxmlformats.org/officeDocument/2006/relationships" r:id="rId3"/>
          </a:graphicData>
        </a:graphic>
      </p:graphicFrame>
      <p:sp>
        <p:nvSpPr>
          <p:cNvPr id="234" name="Cost to Fix a Defect Over Time"/>
          <p:cNvSpPr txBox="1">
            <a:spLocks noGrp="1"/>
          </p:cNvSpPr>
          <p:nvPr>
            <p:ph type="title"/>
          </p:nvPr>
        </p:nvSpPr>
        <p:spPr>
          <a:prstGeom prst="rect">
            <a:avLst/>
          </a:prstGeom>
        </p:spPr>
        <p:txBody>
          <a:bodyPr/>
          <a:lstStyle>
            <a:lvl1pPr>
              <a:defRPr spc="-200"/>
            </a:lvl1pPr>
          </a:lstStyle>
          <a:p>
            <a:r>
              <a:t>Continuous Integration</a:t>
            </a:r>
          </a:p>
        </p:txBody>
      </p:sp>
      <p:sp>
        <p:nvSpPr>
          <p:cNvPr id="235" name="Rough estimate"/>
          <p:cNvSpPr txBox="1">
            <a:spLocks noGrp="1"/>
          </p:cNvSpPr>
          <p:nvPr>
            <p:ph type="body" sz="quarter" idx="1"/>
          </p:nvPr>
        </p:nvSpPr>
        <p:spPr>
          <a:xfrm>
            <a:off x="1206500" y="2372961"/>
            <a:ext cx="21971000" cy="934780"/>
          </a:xfrm>
          <a:prstGeom prst="rect">
            <a:avLst/>
          </a:prstGeom>
        </p:spPr>
        <p:txBody>
          <a:bodyPr/>
          <a:lstStyle/>
          <a:p>
            <a:r>
              <a:t>Fast feedback on integration errors</a:t>
            </a:r>
          </a:p>
        </p:txBody>
      </p:sp>
      <p:grpSp>
        <p:nvGrpSpPr>
          <p:cNvPr id="238" name="Group"/>
          <p:cNvGrpSpPr/>
          <p:nvPr/>
        </p:nvGrpSpPr>
        <p:grpSpPr>
          <a:xfrm>
            <a:off x="6385494" y="6614384"/>
            <a:ext cx="5356311" cy="2758220"/>
            <a:chOff x="0" y="527888"/>
            <a:chExt cx="5356310" cy="2758219"/>
          </a:xfrm>
        </p:grpSpPr>
        <p:sp>
          <p:nvSpPr>
            <p:cNvPr id="236" name="Line"/>
            <p:cNvSpPr/>
            <p:nvPr/>
          </p:nvSpPr>
          <p:spPr>
            <a:xfrm>
              <a:off x="3313585" y="1115458"/>
              <a:ext cx="1692068" cy="2170651"/>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37" name="Old feedback loop: do this infrequently New feedback loop: do this continuously"/>
            <p:cNvSpPr/>
            <p:nvPr/>
          </p:nvSpPr>
          <p:spPr>
            <a:xfrm>
              <a:off x="0" y="527888"/>
              <a:ext cx="5356311"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3100">
                  <a:solidFill>
                    <a:srgbClr val="000000"/>
                  </a:solidFill>
                </a:defRPr>
              </a:lvl1pPr>
            </a:lstStyle>
            <a:p>
              <a:r>
                <a:t>Continuous Integration Automates Large Test Suites</a:t>
              </a: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Usability Testing in Continuous Development"/>
          <p:cNvSpPr txBox="1">
            <a:spLocks noGrp="1"/>
          </p:cNvSpPr>
          <p:nvPr>
            <p:ph type="title"/>
          </p:nvPr>
        </p:nvSpPr>
        <p:spPr>
          <a:prstGeom prst="rect">
            <a:avLst/>
          </a:prstGeom>
        </p:spPr>
        <p:txBody>
          <a:bodyPr>
            <a:normAutofit fontScale="90000"/>
          </a:bodyPr>
          <a:lstStyle>
            <a:lvl1pPr defTabSz="2413955">
              <a:defRPr sz="8415" spc="-168"/>
            </a:lvl1pPr>
          </a:lstStyle>
          <a:p>
            <a:r>
              <a:t>Usability Testing in Continuous Development</a:t>
            </a:r>
          </a:p>
        </p:txBody>
      </p:sp>
      <p:sp>
        <p:nvSpPr>
          <p:cNvPr id="774" name="A/B Testing: PlanOut from Facebook (“N=109 user stud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A/B Testing: PlanOut from Facebook (“N=10</a:t>
            </a:r>
            <a:r>
              <a:rPr baseline="31999"/>
              <a:t>9</a:t>
            </a:r>
            <a:r>
              <a:t> user study”)</a:t>
            </a:r>
          </a:p>
        </p:txBody>
      </p:sp>
      <p:sp>
        <p:nvSpPr>
          <p:cNvPr id="775" name="https://github.com/facebook/planout"/>
          <p:cNvSpPr txBox="1"/>
          <p:nvPr/>
        </p:nvSpPr>
        <p:spPr>
          <a:xfrm>
            <a:off x="3417723" y="13184282"/>
            <a:ext cx="4689781"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l" defTabSz="2438339">
              <a:defRPr sz="2200" u="sng">
                <a:solidFill>
                  <a:srgbClr val="0000FF"/>
                </a:solidFill>
                <a:uFill>
                  <a:solidFill>
                    <a:srgbClr val="0000FF"/>
                  </a:solidFill>
                </a:uFill>
                <a:hlinkClick r:id="rId3"/>
              </a:defRPr>
            </a:lvl1pPr>
          </a:lstStyle>
          <a:p>
            <a:pPr>
              <a:defRPr u="none">
                <a:solidFill>
                  <a:srgbClr val="5E5E5E"/>
                </a:solidFill>
                <a:uFillTx/>
              </a:defRPr>
            </a:pPr>
            <a:r>
              <a:rPr u="sng">
                <a:solidFill>
                  <a:srgbClr val="0000FF"/>
                </a:solidFill>
                <a:uFill>
                  <a:solidFill>
                    <a:srgbClr val="0000FF"/>
                  </a:solidFill>
                </a:uFill>
                <a:hlinkClick r:id="rId3"/>
              </a:rPr>
              <a:t>https://github.com/facebook/planout</a:t>
            </a:r>
          </a:p>
        </p:txBody>
      </p:sp>
      <p:sp>
        <p:nvSpPr>
          <p:cNvPr id="776" name="https://www.slideshare.net/optimizely/opti-con-2014-automated-experimentation-at-scale"/>
          <p:cNvSpPr txBox="1"/>
          <p:nvPr/>
        </p:nvSpPr>
        <p:spPr>
          <a:xfrm>
            <a:off x="9005132" y="13184282"/>
            <a:ext cx="11961145" cy="4112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l" defTabSz="2438339">
              <a:defRPr sz="2200" u="sng">
                <a:solidFill>
                  <a:srgbClr val="0000FF"/>
                </a:solidFill>
                <a:uFill>
                  <a:solidFill>
                    <a:srgbClr val="0000FF"/>
                  </a:solidFill>
                </a:uFill>
                <a:hlinkClick r:id="rId4"/>
              </a:defRPr>
            </a:lvl1pPr>
          </a:lstStyle>
          <a:p>
            <a:pPr>
              <a:defRPr u="none">
                <a:solidFill>
                  <a:srgbClr val="5E5E5E"/>
                </a:solidFill>
                <a:uFillTx/>
              </a:defRPr>
            </a:pPr>
            <a:r>
              <a:rPr u="sng">
                <a:solidFill>
                  <a:srgbClr val="0000FF"/>
                </a:solidFill>
                <a:uFill>
                  <a:solidFill>
                    <a:srgbClr val="0000FF"/>
                  </a:solidFill>
                </a:uFill>
                <a:hlinkClick r:id="rId4"/>
              </a:rPr>
              <a:t>https://www.slideshare.net/optimizely/opti-con-2014-automated-experimentation-at-scale</a:t>
            </a:r>
          </a:p>
        </p:txBody>
      </p:sp>
      <p:pic>
        <p:nvPicPr>
          <p:cNvPr id="777" name="Image" descr="Image"/>
          <p:cNvPicPr>
            <a:picLocks noChangeAspect="1"/>
          </p:cNvPicPr>
          <p:nvPr/>
        </p:nvPicPr>
        <p:blipFill>
          <a:blip r:embed="rId5"/>
          <a:stretch>
            <a:fillRect/>
          </a:stretch>
        </p:blipFill>
        <p:spPr>
          <a:xfrm>
            <a:off x="4670879" y="4455648"/>
            <a:ext cx="15042241" cy="8479096"/>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Beware of Metrics"/>
          <p:cNvSpPr txBox="1">
            <a:spLocks noGrp="1"/>
          </p:cNvSpPr>
          <p:nvPr>
            <p:ph type="title"/>
          </p:nvPr>
        </p:nvSpPr>
        <p:spPr>
          <a:prstGeom prst="rect">
            <a:avLst/>
          </a:prstGeom>
        </p:spPr>
        <p:txBody>
          <a:bodyPr/>
          <a:lstStyle/>
          <a:p>
            <a:r>
              <a:t>Beware of Metrics</a:t>
            </a:r>
          </a:p>
        </p:txBody>
      </p:sp>
      <p:sp>
        <p:nvSpPr>
          <p:cNvPr id="782" name="McNamara Fallac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McNamara Fallacy</a:t>
            </a:r>
          </a:p>
        </p:txBody>
      </p:sp>
      <p:sp>
        <p:nvSpPr>
          <p:cNvPr id="783" name="Measure whatever can be easily measured…"/>
          <p:cNvSpPr txBox="1">
            <a:spLocks noGrp="1"/>
          </p:cNvSpPr>
          <p:nvPr>
            <p:ph type="body" sz="half" idx="1"/>
          </p:nvPr>
        </p:nvSpPr>
        <p:spPr>
          <a:xfrm>
            <a:off x="1206500" y="4248504"/>
            <a:ext cx="14055194" cy="8256012"/>
          </a:xfrm>
          <a:prstGeom prst="rect">
            <a:avLst/>
          </a:prstGeom>
        </p:spPr>
        <p:txBody>
          <a:bodyPr/>
          <a:lstStyle/>
          <a:p>
            <a:r>
              <a:t>Measure whatever can be easily measured</a:t>
            </a:r>
          </a:p>
          <a:p>
            <a:r>
              <a:t>Disregard that which cannot be measured easily</a:t>
            </a:r>
          </a:p>
          <a:p>
            <a:r>
              <a:t>Presume that which cannot be measured easily is not important</a:t>
            </a:r>
          </a:p>
          <a:p>
            <a:r>
              <a:t>Presume that which cannot be measured easily does not exist</a:t>
            </a:r>
          </a:p>
        </p:txBody>
      </p:sp>
      <p:pic>
        <p:nvPicPr>
          <p:cNvPr id="784" name="Robert_McNamara_at_a_cabinet_meeting,_22_Nov_1967.jpg" descr="Robert_McNamara_at_a_cabinet_meeting,_22_Nov_1967.jpg"/>
          <p:cNvPicPr>
            <a:picLocks noChangeAspect="1"/>
          </p:cNvPicPr>
          <p:nvPr/>
        </p:nvPicPr>
        <p:blipFill>
          <a:blip r:embed="rId3"/>
          <a:stretch>
            <a:fillRect/>
          </a:stretch>
        </p:blipFill>
        <p:spPr>
          <a:xfrm>
            <a:off x="15321447" y="-1"/>
            <a:ext cx="9032765" cy="1371600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 name="What Could Knight Capital Have Done Better?"/>
          <p:cNvSpPr txBox="1">
            <a:spLocks noGrp="1"/>
          </p:cNvSpPr>
          <p:nvPr>
            <p:ph type="title"/>
          </p:nvPr>
        </p:nvSpPr>
        <p:spPr>
          <a:prstGeom prst="rect">
            <a:avLst/>
          </a:prstGeom>
        </p:spPr>
        <p:txBody>
          <a:bodyPr/>
          <a:lstStyle>
            <a:lvl1pPr defTabSz="2340805">
              <a:defRPr sz="8160" spc="-163"/>
            </a:lvl1pPr>
          </a:lstStyle>
          <a:p>
            <a:r>
              <a:t>What Could Knight Capital Have Done Better?</a:t>
            </a:r>
          </a:p>
        </p:txBody>
      </p:sp>
      <p:sp>
        <p:nvSpPr>
          <p:cNvPr id="789" name="Slide Subtitle"/>
          <p:cNvSpPr txBox="1">
            <a:spLocks noGrp="1"/>
          </p:cNvSpPr>
          <p:nvPr>
            <p:ph type="body" idx="21"/>
          </p:nvPr>
        </p:nvSpPr>
        <p:spPr>
          <a:prstGeom prst="rect">
            <a:avLst/>
          </a:prstGeom>
        </p:spPr>
        <p:txBody>
          <a:bodyPr/>
          <a:lstStyle/>
          <a:p>
            <a:endParaRPr/>
          </a:p>
        </p:txBody>
      </p:sp>
      <p:sp>
        <p:nvSpPr>
          <p:cNvPr id="790" name="Use capture/replay testing instead of driving market conditions in a test…"/>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 name="Learning Objectives for this Lesson"/>
          <p:cNvSpPr txBox="1">
            <a:spLocks noGrp="1"/>
          </p:cNvSpPr>
          <p:nvPr>
            <p:ph type="title"/>
          </p:nvPr>
        </p:nvSpPr>
        <p:spPr>
          <a:prstGeom prst="rect">
            <a:avLst/>
          </a:prstGeom>
        </p:spPr>
        <p:txBody>
          <a:bodyPr/>
          <a:lstStyle>
            <a:lvl1pPr>
              <a:defRPr spc="-200"/>
            </a:lvl1pPr>
          </a:lstStyle>
          <a:p>
            <a:r>
              <a:t>Learning Objectives for this Lesson</a:t>
            </a:r>
          </a:p>
        </p:txBody>
      </p:sp>
      <p:sp>
        <p:nvSpPr>
          <p:cNvPr id="795" name="By the end of this lesson, you should be able to…"/>
          <p:cNvSpPr txBox="1">
            <a:spLocks noGrp="1"/>
          </p:cNvSpPr>
          <p:nvPr>
            <p:ph type="body" sz="quarter" idx="1"/>
          </p:nvPr>
        </p:nvSpPr>
        <p:spPr>
          <a:xfrm>
            <a:off x="1206500" y="2372961"/>
            <a:ext cx="21971000" cy="934780"/>
          </a:xfrm>
          <a:prstGeom prst="rect">
            <a:avLst/>
          </a:prstGeom>
        </p:spPr>
        <p:txBody>
          <a:bodyPr/>
          <a:lstStyle/>
          <a:p>
            <a:r>
              <a:t>By the end of this lesson, you should be able to…</a:t>
            </a:r>
          </a:p>
        </p:txBody>
      </p:sp>
      <p:sp>
        <p:nvSpPr>
          <p:cNvPr id="796" name="Describe how continuous integration helps to catch errors sooner in the software lifecycle…"/>
          <p:cNvSpPr txBox="1">
            <a:spLocks noGrp="1"/>
          </p:cNvSpPr>
          <p:nvPr>
            <p:ph type="body" idx="21"/>
          </p:nvPr>
        </p:nvSpPr>
        <p:spPr>
          <a:xfrm>
            <a:off x="1206500" y="4243609"/>
            <a:ext cx="21971000" cy="825601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698500" indent="-698500">
              <a:buSzPct val="123000"/>
              <a:buChar char="•"/>
            </a:pPr>
            <a:r>
              <a:t>Describe how continuous integration helps to catch errors sooner in the software lifecycle</a:t>
            </a:r>
          </a:p>
          <a:p>
            <a:pPr marL="698500" indent="-698500">
              <a:buSzPct val="123000"/>
              <a:buChar char="•"/>
            </a:pPr>
            <a:r>
              <a:t>Describe the benefits of a culture of code review</a:t>
            </a:r>
            <a:endParaRPr spc="-55"/>
          </a:p>
          <a:p>
            <a:pPr marL="698500" indent="-698500">
              <a:buSzPct val="123000"/>
              <a:buChar char="•"/>
            </a:pPr>
            <a:r>
              <a:rPr spc="-55"/>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ontinuous Integration"/>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a:t>
            </a:r>
          </a:p>
        </p:txBody>
      </p:sp>
      <p:sp>
        <p:nvSpPr>
          <p:cNvPr id="243" name="Motivation"/>
          <p:cNvSpPr txBox="1">
            <a:spLocks noGrp="1"/>
          </p:cNvSpPr>
          <p:nvPr>
            <p:ph type="body" sz="quarter" idx="1"/>
          </p:nvPr>
        </p:nvSpPr>
        <p:spPr>
          <a:xfrm>
            <a:off x="1206500" y="2372961"/>
            <a:ext cx="21971000" cy="934780"/>
          </a:xfrm>
          <a:prstGeom prst="rect">
            <a:avLst/>
          </a:prstGeom>
        </p:spPr>
        <p:txBody>
          <a:bodyPr/>
          <a:lstStyle/>
          <a:p>
            <a:r>
              <a:t>Motivation</a:t>
            </a:r>
          </a:p>
        </p:txBody>
      </p:sp>
      <p:sp>
        <p:nvSpPr>
          <p:cNvPr id="244" name="Our systems involve many components, some of which might even be in different version control repositories…"/>
          <p:cNvSpPr txBox="1">
            <a:spLocks noGrp="1"/>
          </p:cNvSpPr>
          <p:nvPr>
            <p:ph type="body" idx="21"/>
          </p:nvPr>
        </p:nvSpPr>
        <p:spPr>
          <a:xfrm>
            <a:off x="1206500" y="4248503"/>
            <a:ext cx="21971000" cy="3254054"/>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Our systems involve many components, some of which might even be in different version control repositories</a:t>
            </a:r>
          </a:p>
          <a:p>
            <a:r>
              <a:t>How does a developer get feedback on their (local) change?</a:t>
            </a:r>
          </a:p>
        </p:txBody>
      </p:sp>
      <p:grpSp>
        <p:nvGrpSpPr>
          <p:cNvPr id="267" name="Group"/>
          <p:cNvGrpSpPr/>
          <p:nvPr/>
        </p:nvGrpSpPr>
        <p:grpSpPr>
          <a:xfrm>
            <a:off x="5267221" y="9099710"/>
            <a:ext cx="13849557" cy="2144057"/>
            <a:chOff x="-2" y="-1"/>
            <a:chExt cx="13849556" cy="2144055"/>
          </a:xfrm>
        </p:grpSpPr>
        <p:grpSp>
          <p:nvGrpSpPr>
            <p:cNvPr id="247" name="Facebook.com"/>
            <p:cNvGrpSpPr/>
            <p:nvPr/>
          </p:nvGrpSpPr>
          <p:grpSpPr>
            <a:xfrm>
              <a:off x="-3" y="-2"/>
              <a:ext cx="13849557" cy="2144057"/>
              <a:chOff x="-1" y="0"/>
              <a:chExt cx="13849555" cy="2144056"/>
            </a:xfrm>
          </p:grpSpPr>
          <p:sp>
            <p:nvSpPr>
              <p:cNvPr id="245" name="Rectangle"/>
              <p:cNvSpPr/>
              <p:nvPr/>
            </p:nvSpPr>
            <p:spPr>
              <a:xfrm>
                <a:off x="-1" y="-1"/>
                <a:ext cx="13849556" cy="2144057"/>
              </a:xfrm>
              <a:prstGeom prst="rect">
                <a:avLst/>
              </a:prstGeom>
              <a:solidFill>
                <a:srgbClr val="4982C6"/>
              </a:solidFill>
              <a:ln w="12700" cap="flat">
                <a:noFill/>
                <a:miter lim="400000"/>
              </a:ln>
              <a:effectLst/>
            </p:spPr>
            <p:txBody>
              <a:bodyPr wrap="square" lIns="50800" tIns="50800" rIns="50800" bIns="50800" numCol="1" anchor="t">
                <a:noAutofit/>
              </a:bodyPr>
              <a:lstStyle/>
              <a:p>
                <a:pPr algn="l" defTabSz="821529">
                  <a:defRPr sz="3000">
                    <a:solidFill>
                      <a:srgbClr val="000000"/>
                    </a:solidFill>
                    <a:latin typeface="Helvetica Neue Medium"/>
                    <a:ea typeface="Helvetica Neue Medium"/>
                    <a:cs typeface="Helvetica Neue Medium"/>
                    <a:sym typeface="Helvetica Neue Medium"/>
                  </a:defRPr>
                </a:pPr>
                <a:endParaRPr/>
              </a:p>
            </p:txBody>
          </p:sp>
          <p:sp>
            <p:nvSpPr>
              <p:cNvPr id="246" name="My Social Network App"/>
              <p:cNvSpPr/>
              <p:nvPr/>
            </p:nvSpPr>
            <p:spPr>
              <a:xfrm>
                <a:off x="-2" y="-1"/>
                <a:ext cx="1374093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t">
                <a:spAutoFit/>
              </a:bodyPr>
              <a:lstStyle>
                <a:lvl1pPr algn="l" defTabSz="821529">
                  <a:defRPr sz="3000">
                    <a:solidFill>
                      <a:srgbClr val="000000"/>
                    </a:solidFill>
                    <a:latin typeface="Helvetica Neue Medium"/>
                    <a:ea typeface="Helvetica Neue Medium"/>
                    <a:cs typeface="Helvetica Neue Medium"/>
                    <a:sym typeface="Helvetica Neue Medium"/>
                  </a:defRPr>
                </a:lvl1pPr>
              </a:lstStyle>
              <a:p>
                <a:r>
                  <a:t>My Social Network App</a:t>
                </a:r>
              </a:p>
            </p:txBody>
          </p:sp>
        </p:grpSp>
        <p:grpSp>
          <p:nvGrpSpPr>
            <p:cNvPr id="250" name="Cache Check"/>
            <p:cNvGrpSpPr/>
            <p:nvPr/>
          </p:nvGrpSpPr>
          <p:grpSpPr>
            <a:xfrm>
              <a:off x="200564" y="795249"/>
              <a:ext cx="1785943" cy="1071621"/>
              <a:chOff x="0" y="0"/>
              <a:chExt cx="1785941" cy="1071620"/>
            </a:xfrm>
          </p:grpSpPr>
          <p:sp>
            <p:nvSpPr>
              <p:cNvPr id="248" name="Rectangle"/>
              <p:cNvSpPr/>
              <p:nvPr/>
            </p:nvSpPr>
            <p:spPr>
              <a:xfrm>
                <a:off x="-1" y="0"/>
                <a:ext cx="178594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49" name="Cache Check"/>
              <p:cNvSpPr txBox="1"/>
              <p:nvPr/>
            </p:nvSpPr>
            <p:spPr>
              <a:xfrm>
                <a:off x="-1" y="0"/>
                <a:ext cx="178594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Cache Check</a:t>
                </a:r>
              </a:p>
            </p:txBody>
          </p:sp>
        </p:grpSp>
        <p:grpSp>
          <p:nvGrpSpPr>
            <p:cNvPr id="253" name="Send response"/>
            <p:cNvGrpSpPr/>
            <p:nvPr/>
          </p:nvGrpSpPr>
          <p:grpSpPr>
            <a:xfrm>
              <a:off x="11443034" y="795249"/>
              <a:ext cx="2245691" cy="1071621"/>
              <a:chOff x="0" y="0"/>
              <a:chExt cx="2245690" cy="1071620"/>
            </a:xfrm>
          </p:grpSpPr>
          <p:sp>
            <p:nvSpPr>
              <p:cNvPr id="251" name="Rectangle"/>
              <p:cNvSpPr/>
              <p:nvPr/>
            </p:nvSpPr>
            <p:spPr>
              <a:xfrm>
                <a:off x="-1" y="0"/>
                <a:ext cx="2245692"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2" name="Send response"/>
              <p:cNvSpPr txBox="1"/>
              <p:nvPr/>
            </p:nvSpPr>
            <p:spPr>
              <a:xfrm>
                <a:off x="-1" y="0"/>
                <a:ext cx="2245692"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Send response</a:t>
                </a:r>
              </a:p>
            </p:txBody>
          </p:sp>
        </p:grpSp>
        <p:grpSp>
          <p:nvGrpSpPr>
            <p:cNvPr id="256" name="Build friends list"/>
            <p:cNvGrpSpPr/>
            <p:nvPr/>
          </p:nvGrpSpPr>
          <p:grpSpPr>
            <a:xfrm>
              <a:off x="2456759" y="795249"/>
              <a:ext cx="2245693" cy="1071621"/>
              <a:chOff x="-1" y="0"/>
              <a:chExt cx="2245691" cy="1071620"/>
            </a:xfrm>
          </p:grpSpPr>
          <p:sp>
            <p:nvSpPr>
              <p:cNvPr id="254" name="Rectangle"/>
              <p:cNvSpPr/>
              <p:nvPr/>
            </p:nvSpPr>
            <p:spPr>
              <a:xfrm>
                <a:off x="-2" y="0"/>
                <a:ext cx="2245693"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5" name="Build friends list"/>
              <p:cNvSpPr txBox="1"/>
              <p:nvPr/>
            </p:nvSpPr>
            <p:spPr>
              <a:xfrm>
                <a:off x="-2" y="0"/>
                <a:ext cx="2245693"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friends list</a:t>
                </a:r>
              </a:p>
            </p:txBody>
          </p:sp>
        </p:grpSp>
        <p:grpSp>
          <p:nvGrpSpPr>
            <p:cNvPr id="259" name="Build Suggestions"/>
            <p:cNvGrpSpPr/>
            <p:nvPr/>
          </p:nvGrpSpPr>
          <p:grpSpPr>
            <a:xfrm>
              <a:off x="8292150" y="795249"/>
              <a:ext cx="2714343" cy="1071621"/>
              <a:chOff x="0" y="0"/>
              <a:chExt cx="2714342" cy="1071620"/>
            </a:xfrm>
          </p:grpSpPr>
          <p:sp>
            <p:nvSpPr>
              <p:cNvPr id="257"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58" name="Build Suggestions"/>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Suggestions</a:t>
                </a:r>
              </a:p>
            </p:txBody>
          </p:sp>
        </p:grpSp>
        <p:grpSp>
          <p:nvGrpSpPr>
            <p:cNvPr id="262" name="Build Newsfeed"/>
            <p:cNvGrpSpPr/>
            <p:nvPr/>
          </p:nvGrpSpPr>
          <p:grpSpPr>
            <a:xfrm>
              <a:off x="5140128" y="795249"/>
              <a:ext cx="2714343" cy="1071621"/>
              <a:chOff x="0" y="0"/>
              <a:chExt cx="2714342" cy="1071620"/>
            </a:xfrm>
          </p:grpSpPr>
          <p:sp>
            <p:nvSpPr>
              <p:cNvPr id="260" name="Rectangle"/>
              <p:cNvSpPr/>
              <p:nvPr/>
            </p:nvSpPr>
            <p:spPr>
              <a:xfrm>
                <a:off x="-1" y="0"/>
                <a:ext cx="2714344" cy="1071567"/>
              </a:xfrm>
              <a:prstGeom prst="rect">
                <a:avLst/>
              </a:prstGeom>
              <a:solidFill>
                <a:srgbClr val="A1C9BA"/>
              </a:solidFill>
              <a:ln w="12700" cap="flat">
                <a:noFill/>
                <a:miter lim="400000"/>
              </a:ln>
              <a:effectLst/>
            </p:spPr>
            <p:txBody>
              <a:bodyPr wrap="square" lIns="50800" tIns="50800" rIns="50800" bIns="50800" numCol="1" anchor="ctr">
                <a:noAutofit/>
              </a:bodyPr>
              <a:lstStyle/>
              <a:p>
                <a:pPr defTabSz="821529">
                  <a:defRPr sz="3000">
                    <a:solidFill>
                      <a:srgbClr val="000000"/>
                    </a:solidFill>
                    <a:latin typeface="Helvetica Neue Medium"/>
                    <a:ea typeface="Helvetica Neue Medium"/>
                    <a:cs typeface="Helvetica Neue Medium"/>
                    <a:sym typeface="Helvetica Neue Medium"/>
                  </a:defRPr>
                </a:pPr>
                <a:endParaRPr/>
              </a:p>
            </p:txBody>
          </p:sp>
          <p:sp>
            <p:nvSpPr>
              <p:cNvPr id="261" name="Build Newsfeed"/>
              <p:cNvSpPr txBox="1"/>
              <p:nvPr/>
            </p:nvSpPr>
            <p:spPr>
              <a:xfrm>
                <a:off x="-1" y="0"/>
                <a:ext cx="2714344" cy="107162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5" tIns="71435" rIns="71435" bIns="71435" numCol="1" anchor="ctr">
                <a:spAutoFit/>
              </a:bodyPr>
              <a:lstStyle>
                <a:lvl1pPr defTabSz="821529">
                  <a:defRPr sz="3000">
                    <a:solidFill>
                      <a:srgbClr val="000000"/>
                    </a:solidFill>
                    <a:latin typeface="Helvetica Neue Medium"/>
                    <a:ea typeface="Helvetica Neue Medium"/>
                    <a:cs typeface="Helvetica Neue Medium"/>
                    <a:sym typeface="Helvetica Neue Medium"/>
                  </a:defRPr>
                </a:lvl1pPr>
              </a:lstStyle>
              <a:p>
                <a:r>
                  <a:t>Build Newsfeed</a:t>
                </a:r>
              </a:p>
            </p:txBody>
          </p:sp>
        </p:grpSp>
        <p:sp>
          <p:nvSpPr>
            <p:cNvPr id="263" name="Line"/>
            <p:cNvSpPr/>
            <p:nvPr/>
          </p:nvSpPr>
          <p:spPr>
            <a:xfrm>
              <a:off x="1980897" y="1328415"/>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4" name="Line"/>
            <p:cNvSpPr/>
            <p:nvPr/>
          </p:nvSpPr>
          <p:spPr>
            <a:xfrm>
              <a:off x="4714413"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5" name="Line"/>
            <p:cNvSpPr/>
            <p:nvPr/>
          </p:nvSpPr>
          <p:spPr>
            <a:xfrm>
              <a:off x="7858272"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sp>
          <p:nvSpPr>
            <p:cNvPr id="266" name="Line"/>
            <p:cNvSpPr/>
            <p:nvPr/>
          </p:nvSpPr>
          <p:spPr>
            <a:xfrm>
              <a:off x="11014094" y="1325987"/>
              <a:ext cx="421283" cy="3"/>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endParaRPr/>
            </a:p>
          </p:txBody>
        </p:sp>
      </p:grpSp>
      <p:sp>
        <p:nvSpPr>
          <p:cNvPr id="268" name="Our changed code"/>
          <p:cNvSpPr txBox="1"/>
          <p:nvPr/>
        </p:nvSpPr>
        <p:spPr>
          <a:xfrm>
            <a:off x="11117812" y="7705676"/>
            <a:ext cx="3819653"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Our changed code</a:t>
            </a:r>
          </a:p>
        </p:txBody>
      </p:sp>
      <p:sp>
        <p:nvSpPr>
          <p:cNvPr id="269" name="Callout"/>
          <p:cNvSpPr/>
          <p:nvPr/>
        </p:nvSpPr>
        <p:spPr>
          <a:xfrm>
            <a:off x="10245707" y="8342551"/>
            <a:ext cx="3053956" cy="2735265"/>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0" name="Callout"/>
          <p:cNvSpPr/>
          <p:nvPr/>
        </p:nvSpPr>
        <p:spPr>
          <a:xfrm>
            <a:off x="13475191" y="9807815"/>
            <a:ext cx="3053956" cy="3056336"/>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1" name="Callout"/>
          <p:cNvSpPr/>
          <p:nvPr/>
        </p:nvSpPr>
        <p:spPr>
          <a:xfrm>
            <a:off x="7617107" y="9807815"/>
            <a:ext cx="2674940" cy="3017839"/>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2" name="Other developers’ changed code"/>
          <p:cNvSpPr txBox="1"/>
          <p:nvPr/>
        </p:nvSpPr>
        <p:spPr>
          <a:xfrm>
            <a:off x="8874442" y="12840920"/>
            <a:ext cx="6635116" cy="609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r>
              <a:t>Other developers’ changed code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8" name="0……………."/>
          <p:cNvGrpSpPr/>
          <p:nvPr/>
        </p:nvGrpSpPr>
        <p:grpSpPr>
          <a:xfrm>
            <a:off x="6139755" y="5085941"/>
            <a:ext cx="7797383" cy="7283372"/>
            <a:chOff x="0" y="0"/>
            <a:chExt cx="7797382" cy="7283370"/>
          </a:xfrm>
        </p:grpSpPr>
        <p:sp>
          <p:nvSpPr>
            <p:cNvPr id="276" name="Rectangle"/>
            <p:cNvSpPr/>
            <p:nvPr/>
          </p:nvSpPr>
          <p:spPr>
            <a:xfrm>
              <a:off x="-1" y="0"/>
              <a:ext cx="7797384" cy="7283371"/>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277" name="0……………."/>
            <p:cNvSpPr txBox="1"/>
            <p:nvPr/>
          </p:nvSpPr>
          <p:spPr>
            <a:xfrm>
              <a:off x="31749" y="3349129"/>
              <a:ext cx="7733884" cy="5851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r>
                <a:t>0…………….</a:t>
              </a:r>
            </a:p>
          </p:txBody>
        </p:sp>
      </p:grpSp>
      <p:sp>
        <p:nvSpPr>
          <p:cNvPr id="279" name="Continuous Integration"/>
          <p:cNvSpPr txBox="1">
            <a:spLocks noGrp="1"/>
          </p:cNvSpPr>
          <p:nvPr>
            <p:ph type="title"/>
          </p:nvPr>
        </p:nvSpPr>
        <p:spPr>
          <a:xfrm>
            <a:off x="1206500" y="1079499"/>
            <a:ext cx="21971000" cy="1433165"/>
          </a:xfrm>
          <a:prstGeom prst="rect">
            <a:avLst/>
          </a:prstGeom>
        </p:spPr>
        <p:txBody>
          <a:bodyPr/>
          <a:lstStyle>
            <a:lvl1pPr>
              <a:defRPr sz="7600" spc="-200"/>
            </a:lvl1pPr>
          </a:lstStyle>
          <a:p>
            <a:r>
              <a:t>Continuous Integration is a Software Pipeline</a:t>
            </a:r>
          </a:p>
        </p:txBody>
      </p:sp>
      <p:sp>
        <p:nvSpPr>
          <p:cNvPr id="329" name="Connection Line"/>
          <p:cNvSpPr/>
          <p:nvPr/>
        </p:nvSpPr>
        <p:spPr>
          <a:xfrm>
            <a:off x="9300960" y="6128017"/>
            <a:ext cx="1475005"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0"/>
                  <a:pt x="14400" y="-10800"/>
                  <a:pt x="21600" y="0"/>
                </a:cubicBezTo>
              </a:path>
            </a:pathLst>
          </a:custGeom>
          <a:ln w="63500">
            <a:solidFill>
              <a:srgbClr val="000000"/>
            </a:solidFill>
            <a:miter lim="400000"/>
            <a:tailEnd type="triangle"/>
          </a:ln>
        </p:spPr>
        <p:txBody>
          <a:bodyPr/>
          <a:lstStyle/>
          <a:p>
            <a:endParaRPr/>
          </a:p>
        </p:txBody>
      </p:sp>
      <p:sp>
        <p:nvSpPr>
          <p:cNvPr id="330" name="Connection Line"/>
          <p:cNvSpPr/>
          <p:nvPr/>
        </p:nvSpPr>
        <p:spPr>
          <a:xfrm>
            <a:off x="13608064" y="6128017"/>
            <a:ext cx="1475007" cy="1"/>
          </a:xfrm>
          <a:custGeom>
            <a:avLst/>
            <a:gdLst/>
            <a:ahLst/>
            <a:cxnLst>
              <a:cxn ang="0">
                <a:pos x="wd2" y="hd2"/>
              </a:cxn>
              <a:cxn ang="5400000">
                <a:pos x="wd2" y="hd2"/>
              </a:cxn>
              <a:cxn ang="10800000">
                <a:pos x="wd2" y="hd2"/>
              </a:cxn>
              <a:cxn ang="16200000">
                <a:pos x="wd2" y="hd2"/>
              </a:cxn>
            </a:cxnLst>
            <a:rect l="0" t="0" r="r" b="b"/>
            <a:pathLst>
              <a:path w="21600" extrusionOk="0">
                <a:moveTo>
                  <a:pt x="0" y="0"/>
                </a:moveTo>
                <a:cubicBezTo>
                  <a:pt x="7200" y="0"/>
                  <a:pt x="14400" y="0"/>
                  <a:pt x="21600" y="0"/>
                </a:cubicBezTo>
              </a:path>
            </a:pathLst>
          </a:custGeom>
          <a:ln w="63500">
            <a:solidFill>
              <a:srgbClr val="000000"/>
            </a:solidFill>
            <a:miter lim="400000"/>
            <a:tailEnd type="triangle"/>
          </a:ln>
        </p:spPr>
        <p:txBody>
          <a:bodyPr/>
          <a:lstStyle/>
          <a:p>
            <a:endParaRPr/>
          </a:p>
        </p:txBody>
      </p:sp>
      <p:sp>
        <p:nvSpPr>
          <p:cNvPr id="331" name="Connection Line"/>
          <p:cNvSpPr/>
          <p:nvPr/>
        </p:nvSpPr>
        <p:spPr>
          <a:xfrm>
            <a:off x="17915170" y="6128017"/>
            <a:ext cx="1475007" cy="1"/>
          </a:xfrm>
          <a:custGeom>
            <a:avLst/>
            <a:gdLst/>
            <a:ahLst/>
            <a:cxnLst>
              <a:cxn ang="0">
                <a:pos x="wd2" y="hd2"/>
              </a:cxn>
              <a:cxn ang="5400000">
                <a:pos x="wd2" y="hd2"/>
              </a:cxn>
              <a:cxn ang="10800000">
                <a:pos x="wd2" y="hd2"/>
              </a:cxn>
              <a:cxn ang="16200000">
                <a:pos x="wd2" y="hd2"/>
              </a:cxn>
            </a:cxnLst>
            <a:rect l="0" t="0" r="r" b="b"/>
            <a:pathLst>
              <a:path w="21600" h="10800" extrusionOk="0">
                <a:moveTo>
                  <a:pt x="0" y="10800"/>
                </a:moveTo>
                <a:cubicBezTo>
                  <a:pt x="7200" y="-10800"/>
                  <a:pt x="14400" y="0"/>
                  <a:pt x="21600" y="10800"/>
                </a:cubicBezTo>
              </a:path>
            </a:pathLst>
          </a:custGeom>
          <a:ln w="63500">
            <a:solidFill>
              <a:srgbClr val="000000"/>
            </a:solidFill>
            <a:miter lim="400000"/>
            <a:tailEnd type="triangle"/>
          </a:ln>
        </p:spPr>
        <p:txBody>
          <a:bodyPr/>
          <a:lstStyle/>
          <a:p>
            <a:endParaRPr/>
          </a:p>
        </p:txBody>
      </p:sp>
      <p:sp>
        <p:nvSpPr>
          <p:cNvPr id="332" name="Connection Line"/>
          <p:cNvSpPr/>
          <p:nvPr/>
        </p:nvSpPr>
        <p:spPr>
          <a:xfrm>
            <a:off x="4993855" y="6128017"/>
            <a:ext cx="1475006" cy="1"/>
          </a:xfrm>
          <a:custGeom>
            <a:avLst/>
            <a:gdLst/>
            <a:ahLst/>
            <a:cxnLst>
              <a:cxn ang="0">
                <a:pos x="wd2" y="hd2"/>
              </a:cxn>
              <a:cxn ang="5400000">
                <a:pos x="wd2" y="hd2"/>
              </a:cxn>
              <a:cxn ang="10800000">
                <a:pos x="wd2" y="hd2"/>
              </a:cxn>
              <a:cxn ang="16200000">
                <a:pos x="wd2" y="hd2"/>
              </a:cxn>
            </a:cxnLst>
            <a:rect l="0" t="0" r="r" b="b"/>
            <a:pathLst>
              <a:path w="21600" h="10800" extrusionOk="0">
                <a:moveTo>
                  <a:pt x="0" y="0"/>
                </a:moveTo>
                <a:cubicBezTo>
                  <a:pt x="7200" y="21600"/>
                  <a:pt x="14400" y="10800"/>
                  <a:pt x="21600" y="0"/>
                </a:cubicBezTo>
              </a:path>
            </a:pathLst>
          </a:custGeom>
          <a:ln w="63500">
            <a:solidFill>
              <a:srgbClr val="000000"/>
            </a:solidFill>
            <a:miter lim="400000"/>
            <a:tailEnd type="triangle"/>
          </a:ln>
        </p:spPr>
        <p:txBody>
          <a:bodyPr/>
          <a:lstStyle/>
          <a:p>
            <a:endParaRPr/>
          </a:p>
        </p:txBody>
      </p:sp>
      <p:sp>
        <p:nvSpPr>
          <p:cNvPr id="333" name="Connection Line"/>
          <p:cNvSpPr/>
          <p:nvPr/>
        </p:nvSpPr>
        <p:spPr>
          <a:xfrm>
            <a:off x="4993855" y="6128017"/>
            <a:ext cx="14396322" cy="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21600"/>
                  <a:pt x="7200" y="21600"/>
                  <a:pt x="0" y="0"/>
                </a:cubicBezTo>
              </a:path>
            </a:pathLst>
          </a:custGeom>
          <a:ln w="63500">
            <a:solidFill>
              <a:srgbClr val="000000"/>
            </a:solidFill>
            <a:miter lim="400000"/>
            <a:tailEnd type="triangle"/>
          </a:ln>
        </p:spPr>
        <p:txBody>
          <a:bodyPr/>
          <a:lstStyle/>
          <a:p>
            <a:endParaRPr/>
          </a:p>
        </p:txBody>
      </p:sp>
      <p:grpSp>
        <p:nvGrpSpPr>
          <p:cNvPr id="287" name="Code Review"/>
          <p:cNvGrpSpPr/>
          <p:nvPr/>
        </p:nvGrpSpPr>
        <p:grpSpPr>
          <a:xfrm>
            <a:off x="2161755" y="7344250"/>
            <a:ext cx="2832071" cy="934780"/>
            <a:chOff x="0" y="0"/>
            <a:chExt cx="2832069" cy="934778"/>
          </a:xfrm>
        </p:grpSpPr>
        <p:sp>
          <p:nvSpPr>
            <p:cNvPr id="285"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6" name="Code Review"/>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Code Review</a:t>
              </a:r>
            </a:p>
          </p:txBody>
        </p:sp>
      </p:grpSp>
      <p:grpSp>
        <p:nvGrpSpPr>
          <p:cNvPr id="290" name="Style Check"/>
          <p:cNvGrpSpPr/>
          <p:nvPr/>
        </p:nvGrpSpPr>
        <p:grpSpPr>
          <a:xfrm>
            <a:off x="6468860" y="7344250"/>
            <a:ext cx="2832070" cy="934780"/>
            <a:chOff x="0" y="0"/>
            <a:chExt cx="2832068" cy="934778"/>
          </a:xfrm>
        </p:grpSpPr>
        <p:sp>
          <p:nvSpPr>
            <p:cNvPr id="288"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89" name="Style Check"/>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Style Check</a:t>
              </a:r>
            </a:p>
          </p:txBody>
        </p:sp>
      </p:grpSp>
      <p:grpSp>
        <p:nvGrpSpPr>
          <p:cNvPr id="293" name="Compile"/>
          <p:cNvGrpSpPr/>
          <p:nvPr/>
        </p:nvGrpSpPr>
        <p:grpSpPr>
          <a:xfrm>
            <a:off x="6468860" y="8554486"/>
            <a:ext cx="2832070" cy="934780"/>
            <a:chOff x="0" y="0"/>
            <a:chExt cx="2832068" cy="934778"/>
          </a:xfrm>
        </p:grpSpPr>
        <p:sp>
          <p:nvSpPr>
            <p:cNvPr id="291"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2" name="Compile"/>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Compile</a:t>
              </a:r>
            </a:p>
          </p:txBody>
        </p:sp>
      </p:grpSp>
      <p:grpSp>
        <p:nvGrpSpPr>
          <p:cNvPr id="296" name="Unit Test"/>
          <p:cNvGrpSpPr/>
          <p:nvPr/>
        </p:nvGrpSpPr>
        <p:grpSpPr>
          <a:xfrm>
            <a:off x="6468860" y="9764721"/>
            <a:ext cx="2832070" cy="934780"/>
            <a:chOff x="0" y="0"/>
            <a:chExt cx="2832068" cy="934778"/>
          </a:xfrm>
        </p:grpSpPr>
        <p:sp>
          <p:nvSpPr>
            <p:cNvPr id="294" name="Rectangle"/>
            <p:cNvSpPr/>
            <p:nvPr/>
          </p:nvSpPr>
          <p:spPr>
            <a:xfrm>
              <a:off x="0" y="0"/>
              <a:ext cx="2832069"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5" name="Unit Test"/>
            <p:cNvSpPr txBox="1"/>
            <p:nvPr/>
          </p:nvSpPr>
          <p:spPr>
            <a:xfrm>
              <a:off x="0" y="187165"/>
              <a:ext cx="2832069"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Unit Test</a:t>
              </a:r>
            </a:p>
          </p:txBody>
        </p:sp>
      </p:grpSp>
      <p:grpSp>
        <p:nvGrpSpPr>
          <p:cNvPr id="299" name="Prepare Deployment"/>
          <p:cNvGrpSpPr/>
          <p:nvPr/>
        </p:nvGrpSpPr>
        <p:grpSpPr>
          <a:xfrm>
            <a:off x="6468860" y="10974957"/>
            <a:ext cx="2832070" cy="1033152"/>
            <a:chOff x="0" y="0"/>
            <a:chExt cx="2832068" cy="1033150"/>
          </a:xfrm>
        </p:grpSpPr>
        <p:sp>
          <p:nvSpPr>
            <p:cNvPr id="297" name="Rectangle"/>
            <p:cNvSpPr/>
            <p:nvPr/>
          </p:nvSpPr>
          <p:spPr>
            <a:xfrm>
              <a:off x="0" y="0"/>
              <a:ext cx="2832069" cy="1033151"/>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298" name="Prepare Deployment"/>
            <p:cNvSpPr txBox="1"/>
            <p:nvPr/>
          </p:nvSpPr>
          <p:spPr>
            <a:xfrm>
              <a:off x="0" y="1401"/>
              <a:ext cx="2832069"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Prepare Deployment</a:t>
              </a:r>
            </a:p>
          </p:txBody>
        </p:sp>
      </p:grpSp>
      <p:grpSp>
        <p:nvGrpSpPr>
          <p:cNvPr id="302" name="Integration Test"/>
          <p:cNvGrpSpPr/>
          <p:nvPr/>
        </p:nvGrpSpPr>
        <p:grpSpPr>
          <a:xfrm>
            <a:off x="10775964" y="7338252"/>
            <a:ext cx="2832071" cy="934780"/>
            <a:chOff x="0" y="0"/>
            <a:chExt cx="2832069" cy="934778"/>
          </a:xfrm>
        </p:grpSpPr>
        <p:sp>
          <p:nvSpPr>
            <p:cNvPr id="300"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1" name="Integration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Integration Test</a:t>
              </a:r>
            </a:p>
          </p:txBody>
        </p:sp>
      </p:grpSp>
      <p:grpSp>
        <p:nvGrpSpPr>
          <p:cNvPr id="305" name="Load Test"/>
          <p:cNvGrpSpPr/>
          <p:nvPr/>
        </p:nvGrpSpPr>
        <p:grpSpPr>
          <a:xfrm>
            <a:off x="10775964" y="8554486"/>
            <a:ext cx="2832071" cy="934780"/>
            <a:chOff x="0" y="0"/>
            <a:chExt cx="2832069" cy="934778"/>
          </a:xfrm>
        </p:grpSpPr>
        <p:sp>
          <p:nvSpPr>
            <p:cNvPr id="303"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4" name="Load Test"/>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Load Test</a:t>
              </a:r>
            </a:p>
          </p:txBody>
        </p:sp>
      </p:grpSp>
      <p:sp>
        <p:nvSpPr>
          <p:cNvPr id="306" name="Automate this centrally, provide a central record of results"/>
          <p:cNvSpPr txBox="1"/>
          <p:nvPr/>
        </p:nvSpPr>
        <p:spPr>
          <a:xfrm>
            <a:off x="4893600" y="12503463"/>
            <a:ext cx="10289693" cy="535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900" b="1">
                <a:solidFill>
                  <a:srgbClr val="000000"/>
                </a:solidFill>
              </a:defRPr>
            </a:lvl1pPr>
          </a:lstStyle>
          <a:p>
            <a:r>
              <a:t>Automate this centrally, provide a central record of results</a:t>
            </a:r>
          </a:p>
        </p:txBody>
      </p:sp>
      <p:grpSp>
        <p:nvGrpSpPr>
          <p:cNvPr id="309" name="KPIs"/>
          <p:cNvGrpSpPr/>
          <p:nvPr/>
        </p:nvGrpSpPr>
        <p:grpSpPr>
          <a:xfrm>
            <a:off x="19390174" y="6877209"/>
            <a:ext cx="2832071" cy="934780"/>
            <a:chOff x="0" y="0"/>
            <a:chExt cx="2832069" cy="934778"/>
          </a:xfrm>
        </p:grpSpPr>
        <p:sp>
          <p:nvSpPr>
            <p:cNvPr id="307" name="Rectangle"/>
            <p:cNvSpPr/>
            <p:nvPr/>
          </p:nvSpPr>
          <p:spPr>
            <a:xfrm>
              <a:off x="0" y="0"/>
              <a:ext cx="2832070" cy="934779"/>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endParaRPr/>
            </a:p>
          </p:txBody>
        </p:sp>
        <p:sp>
          <p:nvSpPr>
            <p:cNvPr id="308" name="KPIs"/>
            <p:cNvSpPr txBox="1"/>
            <p:nvPr/>
          </p:nvSpPr>
          <p:spPr>
            <a:xfrm>
              <a:off x="0" y="187165"/>
              <a:ext cx="2832070" cy="5604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r>
                <a:t>KPIs</a:t>
              </a:r>
            </a:p>
          </p:txBody>
        </p:sp>
      </p:grpSp>
      <p:grpSp>
        <p:nvGrpSpPr>
          <p:cNvPr id="312" name="End-to-end Test"/>
          <p:cNvGrpSpPr/>
          <p:nvPr/>
        </p:nvGrpSpPr>
        <p:grpSpPr>
          <a:xfrm>
            <a:off x="15083070" y="6854640"/>
            <a:ext cx="2832070" cy="979918"/>
            <a:chOff x="0" y="0"/>
            <a:chExt cx="2832068" cy="979916"/>
          </a:xfrm>
        </p:grpSpPr>
        <p:sp>
          <p:nvSpPr>
            <p:cNvPr id="310" name="Rectangle"/>
            <p:cNvSpPr/>
            <p:nvPr/>
          </p:nvSpPr>
          <p:spPr>
            <a:xfrm>
              <a:off x="0" y="22568"/>
              <a:ext cx="2832069" cy="934780"/>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2900">
                  <a:solidFill>
                    <a:srgbClr val="FFFFFF"/>
                  </a:solidFill>
                  <a:latin typeface="Helvetica Neue Medium"/>
                  <a:ea typeface="Helvetica Neue Medium"/>
                  <a:cs typeface="Helvetica Neue Medium"/>
                  <a:sym typeface="Helvetica Neue Medium"/>
                </a:defRPr>
              </a:pPr>
              <a:endParaRPr/>
            </a:p>
          </p:txBody>
        </p:sp>
        <p:sp>
          <p:nvSpPr>
            <p:cNvPr id="311" name="End-to-end Test"/>
            <p:cNvSpPr txBox="1"/>
            <p:nvPr/>
          </p:nvSpPr>
          <p:spPr>
            <a:xfrm>
              <a:off x="0" y="0"/>
              <a:ext cx="2832069" cy="97991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r>
                <a:t>End-to-end Test</a:t>
              </a:r>
            </a:p>
          </p:txBody>
        </p:sp>
      </p:grpSp>
      <p:grpSp>
        <p:nvGrpSpPr>
          <p:cNvPr id="315" name="Develop"/>
          <p:cNvGrpSpPr/>
          <p:nvPr/>
        </p:nvGrpSpPr>
        <p:grpSpPr>
          <a:xfrm>
            <a:off x="2161755" y="5493017"/>
            <a:ext cx="2832071" cy="1270002"/>
            <a:chOff x="0" y="0"/>
            <a:chExt cx="2832069" cy="1270001"/>
          </a:xfrm>
        </p:grpSpPr>
        <p:sp>
          <p:nvSpPr>
            <p:cNvPr id="313"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4" name="Develop"/>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Develop</a:t>
              </a:r>
            </a:p>
          </p:txBody>
        </p:sp>
      </p:grpSp>
      <p:grpSp>
        <p:nvGrpSpPr>
          <p:cNvPr id="318" name="Build"/>
          <p:cNvGrpSpPr/>
          <p:nvPr/>
        </p:nvGrpSpPr>
        <p:grpSpPr>
          <a:xfrm>
            <a:off x="6468860" y="5493017"/>
            <a:ext cx="2832070" cy="1270002"/>
            <a:chOff x="0" y="0"/>
            <a:chExt cx="2832068" cy="1270001"/>
          </a:xfrm>
        </p:grpSpPr>
        <p:sp>
          <p:nvSpPr>
            <p:cNvPr id="316"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17" name="Build"/>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Build</a:t>
              </a:r>
            </a:p>
          </p:txBody>
        </p:sp>
      </p:grpSp>
      <p:grpSp>
        <p:nvGrpSpPr>
          <p:cNvPr id="321" name="Test"/>
          <p:cNvGrpSpPr/>
          <p:nvPr/>
        </p:nvGrpSpPr>
        <p:grpSpPr>
          <a:xfrm>
            <a:off x="10775964" y="5493017"/>
            <a:ext cx="2832071" cy="1270002"/>
            <a:chOff x="0" y="0"/>
            <a:chExt cx="2832069" cy="1270001"/>
          </a:xfrm>
        </p:grpSpPr>
        <p:sp>
          <p:nvSpPr>
            <p:cNvPr id="319" name="Rectangle"/>
            <p:cNvSpPr/>
            <p:nvPr/>
          </p:nvSpPr>
          <p:spPr>
            <a:xfrm>
              <a:off x="0" y="-1"/>
              <a:ext cx="2832070"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0" name="Test"/>
            <p:cNvSpPr txBox="1"/>
            <p:nvPr/>
          </p:nvSpPr>
          <p:spPr>
            <a:xfrm>
              <a:off x="0" y="268086"/>
              <a:ext cx="2832070"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Test</a:t>
              </a:r>
            </a:p>
          </p:txBody>
        </p:sp>
      </p:grpSp>
      <p:grpSp>
        <p:nvGrpSpPr>
          <p:cNvPr id="324" name="Deploy"/>
          <p:cNvGrpSpPr/>
          <p:nvPr/>
        </p:nvGrpSpPr>
        <p:grpSpPr>
          <a:xfrm>
            <a:off x="15083070" y="5493017"/>
            <a:ext cx="2832070" cy="1270002"/>
            <a:chOff x="0" y="0"/>
            <a:chExt cx="2832068" cy="1270001"/>
          </a:xfrm>
        </p:grpSpPr>
        <p:sp>
          <p:nvSpPr>
            <p:cNvPr id="322"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3" name="Deploy"/>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Deploy</a:t>
              </a:r>
            </a:p>
          </p:txBody>
        </p:sp>
      </p:grpSp>
      <p:grpSp>
        <p:nvGrpSpPr>
          <p:cNvPr id="327" name="Monitor"/>
          <p:cNvGrpSpPr/>
          <p:nvPr/>
        </p:nvGrpSpPr>
        <p:grpSpPr>
          <a:xfrm>
            <a:off x="19390176" y="5493017"/>
            <a:ext cx="2832070" cy="1270002"/>
            <a:chOff x="0" y="0"/>
            <a:chExt cx="2832068" cy="1270001"/>
          </a:xfrm>
        </p:grpSpPr>
        <p:sp>
          <p:nvSpPr>
            <p:cNvPr id="325" name="Rectangle"/>
            <p:cNvSpPr/>
            <p:nvPr/>
          </p:nvSpPr>
          <p:spPr>
            <a:xfrm>
              <a:off x="0" y="-1"/>
              <a:ext cx="2832069" cy="1270003"/>
            </a:xfrm>
            <a:prstGeom prst="rect">
              <a:avLst/>
            </a:prstGeom>
            <a:solidFill>
              <a:srgbClr val="0A52B1"/>
            </a:solidFill>
            <a:ln w="12700" cap="flat">
              <a:noFill/>
              <a:miter lim="400000"/>
            </a:ln>
            <a:effectLst/>
          </p:spPr>
          <p:txBody>
            <a:bodyPr wrap="square" lIns="50800" tIns="50800" rIns="50800" bIns="50800" numCol="1" anchor="ctr">
              <a:noAutofit/>
            </a:bodyPr>
            <a:lstStyle/>
            <a:p>
              <a:pPr defTabSz="825500">
                <a:defRPr sz="4200">
                  <a:solidFill>
                    <a:srgbClr val="FFFFFF"/>
                  </a:solidFill>
                  <a:latin typeface="Helvetica Neue Medium"/>
                  <a:ea typeface="Helvetica Neue Medium"/>
                  <a:cs typeface="Helvetica Neue Medium"/>
                  <a:sym typeface="Helvetica Neue Medium"/>
                </a:defRPr>
              </a:pPr>
              <a:endParaRPr/>
            </a:p>
          </p:txBody>
        </p:sp>
        <p:sp>
          <p:nvSpPr>
            <p:cNvPr id="326" name="Monitor"/>
            <p:cNvSpPr txBox="1"/>
            <p:nvPr/>
          </p:nvSpPr>
          <p:spPr>
            <a:xfrm>
              <a:off x="0" y="268086"/>
              <a:ext cx="2832069" cy="73382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r>
                <a:t>Monitor</a:t>
              </a:r>
            </a:p>
          </p:txBody>
        </p:sp>
      </p:grpSp>
      <p:sp>
        <p:nvSpPr>
          <p:cNvPr id="328" name="Text Placeholder 2"/>
          <p:cNvSpPr txBox="1">
            <a:spLocks noGrp="1"/>
          </p:cNvSpPr>
          <p:nvPr>
            <p:ph type="body" sz="quarter" idx="1"/>
          </p:nvPr>
        </p:nvSpPr>
        <p:spPr>
          <a:xfrm>
            <a:off x="1206500" y="2372961"/>
            <a:ext cx="21971000" cy="934780"/>
          </a:xfrm>
          <a:prstGeom prst="rect">
            <a:avLst/>
          </a:prstGeom>
        </p:spPr>
        <p:txBody>
          <a:bodyPr/>
          <a:lstStyle/>
          <a:p>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Continuous Integration in Practice"/>
          <p:cNvSpPr txBox="1">
            <a:spLocks noGrp="1"/>
          </p:cNvSpPr>
          <p:nvPr>
            <p:ph type="title"/>
          </p:nvPr>
        </p:nvSpPr>
        <p:spPr>
          <a:xfrm>
            <a:off x="1206500" y="1079499"/>
            <a:ext cx="21971000" cy="1433165"/>
          </a:xfrm>
          <a:prstGeom prst="rect">
            <a:avLst/>
          </a:prstGeom>
        </p:spPr>
        <p:txBody>
          <a:bodyPr/>
          <a:lstStyle>
            <a:lvl1pPr>
              <a:defRPr spc="-200"/>
            </a:lvl1pPr>
          </a:lstStyle>
          <a:p>
            <a:r>
              <a:t>Continuous Integration in Practice</a:t>
            </a:r>
          </a:p>
        </p:txBody>
      </p:sp>
      <p:sp>
        <p:nvSpPr>
          <p:cNvPr id="338" name="Small scale, with a service like CircleCI, GitHub Actions or TravisCI"/>
          <p:cNvSpPr txBox="1">
            <a:spLocks noGrp="1"/>
          </p:cNvSpPr>
          <p:nvPr>
            <p:ph type="body" sz="quarter" idx="1"/>
          </p:nvPr>
        </p:nvSpPr>
        <p:spPr>
          <a:xfrm>
            <a:off x="1206500" y="2372961"/>
            <a:ext cx="21971000" cy="934780"/>
          </a:xfrm>
          <a:prstGeom prst="rect">
            <a:avLst/>
          </a:prstGeom>
        </p:spPr>
        <p:txBody>
          <a:bodyPr/>
          <a:lstStyle>
            <a:lvl1pPr defTabSz="808990">
              <a:defRPr sz="5300"/>
            </a:lvl1pPr>
          </a:lstStyle>
          <a:p>
            <a:r>
              <a:t>Small scale, with a service like CircleCI, GitHub Actions or TravisCI</a:t>
            </a:r>
          </a:p>
        </p:txBody>
      </p:sp>
      <p:pic>
        <p:nvPicPr>
          <p:cNvPr id="339" name="Image" descr="Image"/>
          <p:cNvPicPr>
            <a:picLocks noChangeAspect="1"/>
          </p:cNvPicPr>
          <p:nvPr/>
        </p:nvPicPr>
        <p:blipFill>
          <a:blip r:embed="rId3"/>
          <a:stretch>
            <a:fillRect/>
          </a:stretch>
        </p:blipFill>
        <p:spPr>
          <a:xfrm>
            <a:off x="3872724" y="7419712"/>
            <a:ext cx="1750220" cy="2982517"/>
          </a:xfrm>
          <a:prstGeom prst="rect">
            <a:avLst/>
          </a:prstGeom>
          <a:ln w="12700">
            <a:miter lim="400000"/>
          </a:ln>
        </p:spPr>
      </p:pic>
      <p:sp>
        <p:nvSpPr>
          <p:cNvPr id="340" name="Line"/>
          <p:cNvSpPr/>
          <p:nvPr/>
        </p:nvSpPr>
        <p:spPr>
          <a:xfrm flipV="1">
            <a:off x="5710466" y="5733824"/>
            <a:ext cx="5047019" cy="2628897"/>
          </a:xfrm>
          <a:prstGeom prst="line">
            <a:avLst/>
          </a:prstGeom>
          <a:ln w="25400">
            <a:solidFill>
              <a:srgbClr val="000000"/>
            </a:solidFill>
            <a:miter lim="400000"/>
            <a:tailEnd type="triangle"/>
          </a:ln>
        </p:spPr>
        <p:txBody>
          <a:bodyPr lIns="45718" tIns="45718" rIns="45718" bIns="45718"/>
          <a:lstStyle/>
          <a:p>
            <a:endParaRPr/>
          </a:p>
        </p:txBody>
      </p:sp>
      <p:sp>
        <p:nvSpPr>
          <p:cNvPr id="341" name="Commits code to"/>
          <p:cNvSpPr txBox="1"/>
          <p:nvPr/>
        </p:nvSpPr>
        <p:spPr>
          <a:xfrm>
            <a:off x="4885711" y="5415138"/>
            <a:ext cx="498983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Commits code to</a:t>
            </a:r>
          </a:p>
        </p:txBody>
      </p:sp>
      <p:pic>
        <p:nvPicPr>
          <p:cNvPr id="342" name="Image" descr="Image"/>
          <p:cNvPicPr>
            <a:picLocks noChangeAspect="1"/>
          </p:cNvPicPr>
          <p:nvPr/>
        </p:nvPicPr>
        <p:blipFill>
          <a:blip r:embed="rId4"/>
          <a:stretch>
            <a:fillRect/>
          </a:stretch>
        </p:blipFill>
        <p:spPr>
          <a:xfrm>
            <a:off x="10815373" y="4491063"/>
            <a:ext cx="2990105" cy="2485524"/>
          </a:xfrm>
          <a:prstGeom prst="rect">
            <a:avLst/>
          </a:prstGeom>
          <a:ln w="12700">
            <a:miter lim="400000"/>
          </a:ln>
        </p:spPr>
      </p:pic>
      <p:sp>
        <p:nvSpPr>
          <p:cNvPr id="343" name="Developer"/>
          <p:cNvSpPr txBox="1"/>
          <p:nvPr/>
        </p:nvSpPr>
        <p:spPr>
          <a:xfrm>
            <a:off x="3375593" y="6418912"/>
            <a:ext cx="3084195"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Developer</a:t>
            </a:r>
          </a:p>
        </p:txBody>
      </p:sp>
      <p:pic>
        <p:nvPicPr>
          <p:cNvPr id="344" name="Image" descr="Image"/>
          <p:cNvPicPr>
            <a:picLocks noChangeAspect="1"/>
          </p:cNvPicPr>
          <p:nvPr/>
        </p:nvPicPr>
        <p:blipFill>
          <a:blip r:embed="rId5"/>
          <a:stretch>
            <a:fillRect/>
          </a:stretch>
        </p:blipFill>
        <p:spPr>
          <a:xfrm>
            <a:off x="18324112" y="7963314"/>
            <a:ext cx="1910565" cy="1895311"/>
          </a:xfrm>
          <a:prstGeom prst="rect">
            <a:avLst/>
          </a:prstGeom>
          <a:ln w="12700">
            <a:miter lim="400000"/>
          </a:ln>
        </p:spPr>
      </p:pic>
      <p:sp>
        <p:nvSpPr>
          <p:cNvPr id="345" name="GitHub"/>
          <p:cNvSpPr txBox="1"/>
          <p:nvPr/>
        </p:nvSpPr>
        <p:spPr>
          <a:xfrm>
            <a:off x="11308113" y="3642748"/>
            <a:ext cx="216662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GitHub</a:t>
            </a:r>
          </a:p>
        </p:txBody>
      </p:sp>
      <p:sp>
        <p:nvSpPr>
          <p:cNvPr id="346" name="Line"/>
          <p:cNvSpPr/>
          <p:nvPr/>
        </p:nvSpPr>
        <p:spPr>
          <a:xfrm flipH="1" flipV="1">
            <a:off x="13675028" y="5813431"/>
            <a:ext cx="3116309" cy="2080488"/>
          </a:xfrm>
          <a:prstGeom prst="line">
            <a:avLst/>
          </a:prstGeom>
          <a:ln w="25400">
            <a:solidFill>
              <a:srgbClr val="000000"/>
            </a:solidFill>
            <a:miter lim="400000"/>
            <a:tailEnd type="triangle"/>
          </a:ln>
        </p:spPr>
        <p:txBody>
          <a:bodyPr lIns="45718" tIns="45718" rIns="45718" bIns="45718"/>
          <a:lstStyle/>
          <a:p>
            <a:endParaRPr/>
          </a:p>
        </p:txBody>
      </p:sp>
      <p:sp>
        <p:nvSpPr>
          <p:cNvPr id="347" name="TravisCI"/>
          <p:cNvSpPr txBox="1"/>
          <p:nvPr/>
        </p:nvSpPr>
        <p:spPr>
          <a:xfrm>
            <a:off x="18338958" y="10128970"/>
            <a:ext cx="1880870" cy="727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TravisCI</a:t>
            </a:r>
          </a:p>
        </p:txBody>
      </p:sp>
      <p:sp>
        <p:nvSpPr>
          <p:cNvPr id="348" name="Checks for updates"/>
          <p:cNvSpPr txBox="1"/>
          <p:nvPr/>
        </p:nvSpPr>
        <p:spPr>
          <a:xfrm>
            <a:off x="14490242" y="5627461"/>
            <a:ext cx="5731510" cy="904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Checks for updates</a:t>
            </a:r>
          </a:p>
        </p:txBody>
      </p:sp>
      <p:sp>
        <p:nvSpPr>
          <p:cNvPr id="349" name="Runs build for each commit"/>
          <p:cNvSpPr txBox="1"/>
          <p:nvPr/>
        </p:nvSpPr>
        <p:spPr>
          <a:xfrm>
            <a:off x="14707764" y="11949752"/>
            <a:ext cx="5940959" cy="1666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defTabSz="821530">
              <a:defRPr sz="5000">
                <a:solidFill>
                  <a:srgbClr val="000000"/>
                </a:solidFill>
                <a:latin typeface="Helvetica Light"/>
                <a:ea typeface="Helvetica Light"/>
                <a:cs typeface="Helvetica Light"/>
                <a:sym typeface="Helvetica Light"/>
              </a:defRPr>
            </a:lvl1pPr>
          </a:lstStyle>
          <a:p>
            <a:r>
              <a:t>Runs build for each commit</a:t>
            </a:r>
          </a:p>
        </p:txBody>
      </p:sp>
      <p:pic>
        <p:nvPicPr>
          <p:cNvPr id="350" name="Image" descr="Image"/>
          <p:cNvPicPr>
            <a:picLocks noChangeAspect="1"/>
          </p:cNvPicPr>
          <p:nvPr/>
        </p:nvPicPr>
        <p:blipFill>
          <a:blip r:embed="rId6"/>
          <a:stretch>
            <a:fillRect/>
          </a:stretch>
        </p:blipFill>
        <p:spPr>
          <a:xfrm>
            <a:off x="16114683" y="8127817"/>
            <a:ext cx="1666877" cy="1666877"/>
          </a:xfrm>
          <a:prstGeom prst="rect">
            <a:avLst/>
          </a:prstGeom>
          <a:ln w="12700">
            <a:miter lim="400000"/>
          </a:ln>
        </p:spPr>
      </p:pic>
      <p:sp>
        <p:nvSpPr>
          <p:cNvPr id="351" name="GitHub Actions"/>
          <p:cNvSpPr txBox="1"/>
          <p:nvPr/>
        </p:nvSpPr>
        <p:spPr>
          <a:xfrm>
            <a:off x="16296118" y="9931193"/>
            <a:ext cx="1765046" cy="13112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p>
            <a:pPr defTabSz="821530">
              <a:defRPr sz="3800">
                <a:solidFill>
                  <a:srgbClr val="000000"/>
                </a:solidFill>
                <a:latin typeface="Helvetica Light"/>
                <a:ea typeface="Helvetica Light"/>
                <a:cs typeface="Helvetica Light"/>
                <a:sym typeface="Helvetica Light"/>
              </a:defRPr>
            </a:pPr>
            <a:r>
              <a:t>GitHub</a:t>
            </a:r>
            <a:br/>
            <a:r>
              <a:t>Actions</a:t>
            </a:r>
          </a:p>
        </p:txBody>
      </p:sp>
      <p:pic>
        <p:nvPicPr>
          <p:cNvPr id="352" name="Image" descr="Image"/>
          <p:cNvPicPr>
            <a:picLocks noChangeAspect="1"/>
          </p:cNvPicPr>
          <p:nvPr/>
        </p:nvPicPr>
        <p:blipFill>
          <a:blip r:embed="rId7"/>
          <a:stretch>
            <a:fillRect/>
          </a:stretch>
        </p:blipFill>
        <p:spPr>
          <a:xfrm>
            <a:off x="14120927" y="8310761"/>
            <a:ext cx="1666877" cy="1666877"/>
          </a:xfrm>
          <a:prstGeom prst="rect">
            <a:avLst/>
          </a:prstGeom>
          <a:ln w="12700">
            <a:miter lim="400000"/>
          </a:ln>
        </p:spPr>
      </p:pic>
      <p:sp>
        <p:nvSpPr>
          <p:cNvPr id="353" name="CircleCI"/>
          <p:cNvSpPr txBox="1"/>
          <p:nvPr/>
        </p:nvSpPr>
        <p:spPr>
          <a:xfrm>
            <a:off x="14009586" y="10223293"/>
            <a:ext cx="1889557" cy="727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anchor="ctr">
            <a:spAutoFit/>
          </a:bodyPr>
          <a:lstStyle>
            <a:lvl1pPr defTabSz="821530">
              <a:defRPr sz="3800">
                <a:solidFill>
                  <a:srgbClr val="000000"/>
                </a:solidFill>
                <a:latin typeface="Helvetica Light"/>
                <a:ea typeface="Helvetica Light"/>
                <a:cs typeface="Helvetica Light"/>
                <a:sym typeface="Helvetica Light"/>
              </a:defRPr>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Example CI Pipeline"/>
          <p:cNvSpPr txBox="1">
            <a:spLocks noGrp="1"/>
          </p:cNvSpPr>
          <p:nvPr>
            <p:ph type="title"/>
          </p:nvPr>
        </p:nvSpPr>
        <p:spPr>
          <a:xfrm>
            <a:off x="1206500" y="1079499"/>
            <a:ext cx="21971000" cy="1433165"/>
          </a:xfrm>
          <a:prstGeom prst="rect">
            <a:avLst/>
          </a:prstGeom>
        </p:spPr>
        <p:txBody>
          <a:bodyPr/>
          <a:lstStyle>
            <a:lvl1pPr>
              <a:defRPr spc="-200"/>
            </a:lvl1pPr>
          </a:lstStyle>
          <a:p>
            <a:r>
              <a:t>Example CI Pipeline</a:t>
            </a:r>
          </a:p>
        </p:txBody>
      </p:sp>
      <p:sp>
        <p:nvSpPr>
          <p:cNvPr id="358" name="Open source project: PrestoDB"/>
          <p:cNvSpPr txBox="1">
            <a:spLocks noGrp="1"/>
          </p:cNvSpPr>
          <p:nvPr>
            <p:ph type="body" sz="quarter" idx="1"/>
          </p:nvPr>
        </p:nvSpPr>
        <p:spPr>
          <a:xfrm>
            <a:off x="1206500" y="2372961"/>
            <a:ext cx="21971000" cy="934780"/>
          </a:xfrm>
          <a:prstGeom prst="rect">
            <a:avLst/>
          </a:prstGeom>
        </p:spPr>
        <p:txBody>
          <a:bodyPr/>
          <a:lstStyle/>
          <a:p>
            <a:r>
              <a:t>Open source project: PrestoDB</a:t>
            </a:r>
          </a:p>
        </p:txBody>
      </p:sp>
      <p:pic>
        <p:nvPicPr>
          <p:cNvPr id="359" name="Image" descr="Image"/>
          <p:cNvPicPr>
            <a:picLocks noChangeAspect="1"/>
          </p:cNvPicPr>
          <p:nvPr/>
        </p:nvPicPr>
        <p:blipFill>
          <a:blip r:embed="rId3"/>
          <a:stretch>
            <a:fillRect/>
          </a:stretch>
        </p:blipFill>
        <p:spPr>
          <a:xfrm>
            <a:off x="5049939" y="4213033"/>
            <a:ext cx="14284122" cy="13716003"/>
          </a:xfrm>
          <a:prstGeom prst="rect">
            <a:avLst/>
          </a:prstGeom>
          <a:ln w="12700">
            <a:miter lim="400000"/>
          </a:ln>
        </p:spPr>
      </p:pic>
      <p:sp>
        <p:nvSpPr>
          <p:cNvPr id="36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u="sng"/>
            </a:pPr>
            <a:r>
              <a:rPr>
                <a:solidFill>
                  <a:srgbClr val="0000FF"/>
                </a:solidFill>
                <a:uFill>
                  <a:solidFill>
                    <a:srgbClr val="0000FF"/>
                  </a:solidFill>
                </a:uFill>
                <a:hlinkClick r:id="rId4"/>
              </a:rPr>
              <a:t>https://travis-ci.com/github/prestodb/presto</a:t>
            </a:r>
            <a:r>
              <a:rPr u="none"/>
              <a:t> </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a:ea typeface="Helvetica"/>
        <a:cs typeface="Helvetica"/>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7"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7533</Words>
  <Application>Microsoft Macintosh PowerPoint</Application>
  <PresentationFormat>Custom</PresentationFormat>
  <Paragraphs>520</Paragraphs>
  <Slides>53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Courier</vt:lpstr>
      <vt:lpstr>Helvetica</vt:lpstr>
      <vt:lpstr>Helvetica Light</vt:lpstr>
      <vt:lpstr>Helvetica Neue</vt:lpstr>
      <vt:lpstr>Helvetica Neue Medium</vt:lpstr>
      <vt:lpstr>Ink Free</vt:lpstr>
      <vt:lpstr>Times Roman</vt:lpstr>
      <vt:lpstr>21_BasicWhite</vt:lpstr>
      <vt:lpstr>CS 4530 Software Engineering</vt:lpstr>
      <vt:lpstr>Learning Objectives for this Lesson</vt:lpstr>
      <vt:lpstr>Continuous Development</vt:lpstr>
      <vt:lpstr>Agile Values Fast Quality Feedback Loops</vt:lpstr>
      <vt:lpstr>Continuous Integration</vt:lpstr>
      <vt:lpstr>Continuous Integration</vt:lpstr>
      <vt:lpstr>Continuous Integration is a Software Pipeline</vt:lpstr>
      <vt:lpstr>Continuous Integration in Practice</vt:lpstr>
      <vt:lpstr>Example CI Pipeline</vt:lpstr>
      <vt:lpstr>Example CI Pipeline - TravisCI</vt:lpstr>
      <vt:lpstr>CI In Practice: Individual Project Autograder</vt:lpstr>
      <vt:lpstr>Attributes of Effective CI Processes</vt:lpstr>
      <vt:lpstr>How do we apply continuous integration?</vt:lpstr>
      <vt:lpstr>Use Scalable Cloud Resources for CI</vt:lpstr>
      <vt:lpstr>CI Pipelines Automate Performance Testing</vt:lpstr>
      <vt:lpstr>CI Pipelines Automate Performance Testing</vt:lpstr>
      <vt:lpstr>Continuous Integration in Practice</vt:lpstr>
      <vt:lpstr>Cost to Fix a Defect Over Time</vt:lpstr>
      <vt:lpstr>Code Review should be a Formal Process</vt:lpstr>
      <vt:lpstr>Why should we perform code review?</vt:lpstr>
      <vt:lpstr>Self-Review Less Effective than Peer Review</vt:lpstr>
      <vt:lpstr>Code Reviews Have Many Benefits (Microsoft)</vt:lpstr>
      <vt:lpstr>Code Reviews Descend from Traditional Code Inspection</vt:lpstr>
      <vt:lpstr>Many Stakeholders can Benefit from Code Review</vt:lpstr>
      <vt:lpstr>Code Review: How</vt:lpstr>
      <vt:lpstr>Code Review: Example on Pull Request</vt:lpstr>
      <vt:lpstr>Code Review: Sample Check-List</vt:lpstr>
      <vt:lpstr>Code Reviews and Programmer’s Ego</vt:lpstr>
      <vt:lpstr>Cost to Fix a Defect Over Time</vt:lpstr>
      <vt:lpstr>Case Study of a Failed Deployment: Knight Capital</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 Facebook.com</vt:lpstr>
      <vt:lpstr>Deployment Example: Facebook.com</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dc:title>
  <cp:lastModifiedBy>Bell, Jonathan</cp:lastModifiedBy>
  <cp:revision>2</cp:revision>
  <dcterms:modified xsi:type="dcterms:W3CDTF">2022-10-23T21:59:50Z</dcterms:modified>
</cp:coreProperties>
</file>